
<file path=[Content_Types].xml><?xml version="1.0" encoding="utf-8"?>
<Types xmlns="http://schemas.openxmlformats.org/package/2006/content-types">
  <Default Extension="xml" ContentType="application/xml"/>
  <Default Extension="jpeg" ContentType="image/jpeg"/>
  <Default Extension="tiff" ContentType="image/tiff"/>
  <Default Extension="rels" ContentType="application/vnd.openxmlformats-package.relationships+xml"/>
  <Default Extension="xlsx" ContentType="application/vnd.openxmlformats-officedocument.spreadsheetml.sheet"/>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rts/style1.xml" ContentType="application/vnd.ms-office.chartstyle+xml"/>
  <Override PartName="/ppt/charts/colors1.xml" ContentType="application/vnd.ms-office.chartcolorstyle+xml"/>
  <Override PartName="/ppt/charts/style2.xml" ContentType="application/vnd.ms-office.chartstyle+xml"/>
  <Override PartName="/ppt/charts/colors2.xml" ContentType="application/vnd.ms-office.chartcolorstyle+xml"/>
  <Override PartName="/ppt/charts/style3.xml" ContentType="application/vnd.ms-office.chartstyle+xml"/>
  <Override PartName="/ppt/charts/colors3.xml" ContentType="application/vnd.ms-office.chartcolorstyle+xml"/>
  <Override PartName="/ppt/charts/style4.xml" ContentType="application/vnd.ms-office.chartstyle+xml"/>
  <Override PartName="/ppt/charts/colors4.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37"/>
  </p:notesMasterIdLst>
  <p:sldIdLst>
    <p:sldId id="256"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88888"/>
    <a:srgbClr val="EFEDED"/>
    <a:srgbClr val="005695"/>
    <a:srgbClr val="1976D2"/>
    <a:srgbClr val="A6A6A6"/>
    <a:srgbClr val="494949"/>
    <a:srgbClr val="898989"/>
    <a:srgbClr val="595959"/>
    <a:srgbClr val="0088FF"/>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7" autoAdjust="0"/>
    <p:restoredTop sz="95251" autoAdjust="0"/>
  </p:normalViewPr>
  <p:slideViewPr>
    <p:cSldViewPr snapToGrid="0" snapToObjects="1">
      <p:cViewPr varScale="1">
        <p:scale>
          <a:sx n="105" d="100"/>
          <a:sy n="105" d="100"/>
        </p:scale>
        <p:origin x="-1720" y="-104"/>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presProps" Target="presProps.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25" Type="http://schemas.openxmlformats.org/officeDocument/2006/relationships/slide" Target="slides/slide20.xml"/><Relationship Id="rId33" Type="http://schemas.openxmlformats.org/officeDocument/2006/relationships/slide" Target="slides/slide28.xml"/><Relationship Id="rId12" Type="http://schemas.openxmlformats.org/officeDocument/2006/relationships/slide" Target="slides/slide7.xml"/><Relationship Id="rId17" Type="http://schemas.openxmlformats.org/officeDocument/2006/relationships/slide" Target="slides/slide12.xml"/><Relationship Id="rId38" Type="http://schemas.openxmlformats.org/officeDocument/2006/relationships/printerSettings" Target="printerSettings/printerSettings1.bin"/><Relationship Id="rId20" Type="http://schemas.openxmlformats.org/officeDocument/2006/relationships/slide" Target="slides/slide15.xml"/><Relationship Id="rId29" Type="http://schemas.openxmlformats.org/officeDocument/2006/relationships/slide" Target="slides/slide24.xml"/><Relationship Id="rId2" Type="http://schemas.openxmlformats.org/officeDocument/2006/relationships/customXml" Target="../customXml/item2.xml"/><Relationship Id="rId16" Type="http://schemas.openxmlformats.org/officeDocument/2006/relationships/slide" Target="slides/slide11.xml"/><Relationship Id="rId41" Type="http://schemas.openxmlformats.org/officeDocument/2006/relationships/theme" Target="theme/theme1.xml"/><Relationship Id="rId24" Type="http://schemas.openxmlformats.org/officeDocument/2006/relationships/slide" Target="slides/slide19.xml"/><Relationship Id="rId1" Type="http://schemas.openxmlformats.org/officeDocument/2006/relationships/customXml" Target="../customXml/item1.xml"/><Relationship Id="rId32" Type="http://schemas.openxmlformats.org/officeDocument/2006/relationships/slide" Target="slides/slide27.xml"/><Relationship Id="rId6" Type="http://schemas.openxmlformats.org/officeDocument/2006/relationships/slide" Target="slides/slide1.xml"/><Relationship Id="rId11" Type="http://schemas.openxmlformats.org/officeDocument/2006/relationships/slide" Target="slides/slide6.xml"/><Relationship Id="rId37" Type="http://schemas.openxmlformats.org/officeDocument/2006/relationships/notesMaster" Target="notesMasters/notesMaster1.xml"/><Relationship Id="rId40" Type="http://schemas.openxmlformats.org/officeDocument/2006/relationships/viewProps" Target="viewProps.xml"/><Relationship Id="rId23" Type="http://schemas.openxmlformats.org/officeDocument/2006/relationships/slide" Target="slides/slide18.xml"/><Relationship Id="rId28" Type="http://schemas.openxmlformats.org/officeDocument/2006/relationships/slide" Target="slides/slide23.xml"/><Relationship Id="rId5" Type="http://schemas.openxmlformats.org/officeDocument/2006/relationships/slideMaster" Target="slideMasters/slideMaster1.xml"/><Relationship Id="rId36" Type="http://schemas.openxmlformats.org/officeDocument/2006/relationships/slide" Target="slides/slide31.xml"/><Relationship Id="rId15" Type="http://schemas.openxmlformats.org/officeDocument/2006/relationships/slide" Target="slides/slide10.xml"/><Relationship Id="rId31" Type="http://schemas.openxmlformats.org/officeDocument/2006/relationships/slide" Target="slides/slide26.xml"/><Relationship Id="rId10" Type="http://schemas.openxmlformats.org/officeDocument/2006/relationships/slide" Target="slides/slide5.xml"/><Relationship Id="rId19" Type="http://schemas.openxmlformats.org/officeDocument/2006/relationships/slide" Target="slides/slide14.xml"/><Relationship Id="rId22" Type="http://schemas.openxmlformats.org/officeDocument/2006/relationships/slide" Target="slides/slide17.xml"/><Relationship Id="rId27" Type="http://schemas.openxmlformats.org/officeDocument/2006/relationships/slide" Target="slides/slide22.xml"/><Relationship Id="rId4" Type="http://schemas.openxmlformats.org/officeDocument/2006/relationships/customXml" Target="../customXml/item4.xml"/><Relationship Id="rId30" Type="http://schemas.openxmlformats.org/officeDocument/2006/relationships/slide" Target="slides/slide25.xml"/><Relationship Id="rId9" Type="http://schemas.openxmlformats.org/officeDocument/2006/relationships/slide" Target="slides/slide4.xml"/><Relationship Id="rId35" Type="http://schemas.openxmlformats.org/officeDocument/2006/relationships/slide" Target="slides/slide30.xml"/><Relationship Id="rId14" Type="http://schemas.openxmlformats.org/officeDocument/2006/relationships/slide" Target="slides/slide9.xml"/><Relationship Id="rId8"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Sheet1.xlsx"/><Relationship Id="rId2" Type="http://schemas.microsoft.com/office/2011/relationships/chartStyle" Target="style1.xml"/><Relationship Id="rId3" Type="http://schemas.microsoft.com/office/2011/relationships/chartColorStyle" Target="colors1.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Sheet2.xlsx"/><Relationship Id="rId2" Type="http://schemas.microsoft.com/office/2011/relationships/chartStyle" Target="style2.xml"/><Relationship Id="rId3" Type="http://schemas.microsoft.com/office/2011/relationships/chartColorStyle" Target="colors2.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Sheet3.xlsx"/><Relationship Id="rId2" Type="http://schemas.microsoft.com/office/2011/relationships/chartStyle" Target="style3.xml"/><Relationship Id="rId3" Type="http://schemas.microsoft.com/office/2011/relationships/chartColorStyle" Target="colors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4.xlsx"/><Relationship Id="rId2" Type="http://schemas.microsoft.com/office/2011/relationships/chartStyle" Target="style4.xml"/><Relationship Id="rId3" Type="http://schemas.microsoft.com/office/2011/relationships/chartColorStyle" Target="colors4.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dirty="0">
                <a:solidFill>
                  <a:srgbClr val="888888"/>
                </a:solidFill>
              </a:rPr>
              <a:t>Chart Title</a:t>
            </a:r>
          </a:p>
        </c:rich>
      </c:tx>
      <c:overlay val="0"/>
      <c:spPr>
        <a:noFill/>
        <a:ln>
          <a:noFill/>
        </a:ln>
        <a:effectLst/>
      </c:spPr>
    </c:title>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219"/>
        <c:overlap val="-27"/>
        <c:axId val="2094717784"/>
        <c:axId val="2093635384"/>
      </c:barChart>
      <c:catAx>
        <c:axId val="20947177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crossAx val="2093635384"/>
        <c:crosses val="autoZero"/>
        <c:auto val="1"/>
        <c:lblAlgn val="ctr"/>
        <c:lblOffset val="100"/>
        <c:noMultiLvlLbl val="0"/>
      </c:catAx>
      <c:valAx>
        <c:axId val="209363538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47177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dirty="0">
                <a:solidFill>
                  <a:srgbClr val="888888"/>
                </a:solidFill>
              </a:rPr>
              <a:t>Chart Title</a:t>
            </a:r>
          </a:p>
        </c:rich>
      </c:tx>
      <c:overlay val="0"/>
      <c:spPr>
        <a:noFill/>
        <a:ln>
          <a:noFill/>
        </a:ln>
        <a:effectLst/>
      </c:spPr>
    </c:title>
    <c:autoTitleDeleted val="0"/>
    <c:plotArea>
      <c:layout/>
      <c:barChart>
        <c:barDir val="bar"/>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er>
        <c:dLbls>
          <c:showLegendKey val="0"/>
          <c:showVal val="0"/>
          <c:showCatName val="0"/>
          <c:showSerName val="0"/>
          <c:showPercent val="0"/>
          <c:showBubbleSize val="0"/>
        </c:dLbls>
        <c:gapWidth val="112"/>
        <c:axId val="2091784984"/>
        <c:axId val="2091788568"/>
      </c:barChart>
      <c:catAx>
        <c:axId val="209178498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crossAx val="2091788568"/>
        <c:crosses val="autoZero"/>
        <c:auto val="1"/>
        <c:lblAlgn val="ctr"/>
        <c:lblOffset val="100"/>
        <c:noMultiLvlLbl val="0"/>
      </c:catAx>
      <c:valAx>
        <c:axId val="20917885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17849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rgbClr val="888888"/>
                </a:solidFill>
                <a:latin typeface="+mn-lt"/>
                <a:ea typeface="+mn-ea"/>
                <a:cs typeface="+mn-cs"/>
              </a:defRPr>
            </a:pPr>
            <a:r>
              <a:rPr lang="en-US">
                <a:solidFill>
                  <a:srgbClr val="888888"/>
                </a:solidFill>
              </a:rPr>
              <a:t>Pie Chart</a:t>
            </a:r>
          </a:p>
        </c:rich>
      </c:tx>
      <c:overlay val="0"/>
      <c:spPr>
        <a:noFill/>
        <a:ln>
          <a:noFill/>
        </a:ln>
        <a:effectLst/>
      </c:sp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rgbClr val="888888"/>
                    </a:solidFill>
                    <a:latin typeface="+mn-lt"/>
                    <a:ea typeface="+mn-ea"/>
                    <a:cs typeface="+mn-cs"/>
                  </a:defRPr>
                </a:pPr>
                <a:endParaRPr lang="en-US"/>
              </a:p>
            </c:txPr>
            <c:dLblPos val="outEnd"/>
            <c:showLegendKey val="0"/>
            <c:showVal val="0"/>
            <c:showCatName val="0"/>
            <c:showSerName val="0"/>
            <c:showPercent val="1"/>
            <c:showBubbleSize val="0"/>
            <c:showLeaderLines val="0"/>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c:v>
                </c:pt>
                <c:pt idx="1">
                  <c:v>3.2</c:v>
                </c:pt>
                <c:pt idx="2">
                  <c:v>1.4</c:v>
                </c:pt>
                <c:pt idx="3">
                  <c:v>1.2</c:v>
                </c:pt>
              </c:numCache>
            </c:numRef>
          </c:val>
        </c:ser>
        <c:dLbls>
          <c:dLblPos val="outEnd"/>
          <c:showLegendKey val="0"/>
          <c:showVal val="0"/>
          <c:showCatName val="0"/>
          <c:showSerName val="0"/>
          <c:showPercent val="1"/>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rgbClr val="888888"/>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Donut Chart</a:t>
            </a:r>
          </a:p>
        </c:rich>
      </c:tx>
      <c:overlay val="0"/>
      <c:spPr>
        <a:noFill/>
        <a:ln>
          <a:noFill/>
        </a:ln>
        <a:effectLst/>
      </c:spPr>
    </c:title>
    <c:autoTitleDeleted val="0"/>
    <c:plotArea>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0"/>
            <c:extLs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c:v>
                </c:pt>
                <c:pt idx="1">
                  <c:v>3.2</c:v>
                </c:pt>
                <c:pt idx="2">
                  <c:v>1.4</c:v>
                </c:pt>
                <c:pt idx="3">
                  <c:v>1.2</c:v>
                </c:pt>
              </c:numCache>
            </c:numRef>
          </c:val>
        </c:ser>
        <c:dLbls>
          <c:showLegendKey val="0"/>
          <c:showVal val="0"/>
          <c:showCatName val="0"/>
          <c:showSerName val="0"/>
          <c:showPercent val="1"/>
          <c:showBubbleSize val="0"/>
          <c:showLeaderLines val="0"/>
        </c:dLbls>
        <c:firstSliceAng val="0"/>
        <c:holeSize val="44"/>
      </c:doughnut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tiff>
</file>

<file path=ppt/media/image3.tiff>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46A118-52BC-4D52-AAE1-6436F49FE54E}" type="datetimeFigureOut">
              <a:rPr lang="en-US" smtClean="0"/>
              <a:t>19/04/17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C81C98-2922-4EC3-9519-591578E7FBCF}" type="slidenum">
              <a:rPr lang="en-US" smtClean="0"/>
              <a:t>‹#›</a:t>
            </a:fld>
            <a:endParaRPr lang="en-US"/>
          </a:p>
        </p:txBody>
      </p:sp>
    </p:spTree>
    <p:extLst>
      <p:ext uri="{BB962C8B-B14F-4D97-AF65-F5344CB8AC3E}">
        <p14:creationId xmlns:p14="http://schemas.microsoft.com/office/powerpoint/2010/main" val="6078011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Note to Presenter: </a:t>
            </a:r>
            <a:r>
              <a:rPr lang="en-US" dirty="0" smtClean="0">
                <a:latin typeface="Arial" charset="0"/>
              </a:rPr>
              <a:t>This sample presentation is intended to be presented to supervisors and other individuals who manage employees. It is designed to be presented by an individual who is knowledgeable about performance management. This is a sample presentation that must be customized to include and match the employer’s own policies and practices. </a:t>
            </a:r>
          </a:p>
          <a:p>
            <a:endParaRPr lang="en-US" dirty="0"/>
          </a:p>
        </p:txBody>
      </p:sp>
      <p:sp>
        <p:nvSpPr>
          <p:cNvPr id="4" name="Slide Number Placeholder 3"/>
          <p:cNvSpPr>
            <a:spLocks noGrp="1"/>
          </p:cNvSpPr>
          <p:nvPr>
            <p:ph type="sldNum" sz="quarter" idx="10"/>
          </p:nvPr>
        </p:nvSpPr>
        <p:spPr/>
        <p:txBody>
          <a:bodyPr/>
          <a:lstStyle/>
          <a:p>
            <a:fld id="{747E3491-E334-3D4A-93EC-2572AE253FDE}" type="slidenum">
              <a:rPr lang="en-US" smtClean="0"/>
              <a:t>2</a:t>
            </a:fld>
            <a:endParaRPr lang="en-US" dirty="0"/>
          </a:p>
        </p:txBody>
      </p:sp>
    </p:spTree>
    <p:extLst>
      <p:ext uri="{BB962C8B-B14F-4D97-AF65-F5344CB8AC3E}">
        <p14:creationId xmlns:p14="http://schemas.microsoft.com/office/powerpoint/2010/main" val="41052334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11</a:t>
            </a:fld>
            <a:endParaRPr lang="en-US" dirty="0"/>
          </a:p>
        </p:txBody>
      </p:sp>
    </p:spTree>
    <p:extLst>
      <p:ext uri="{BB962C8B-B14F-4D97-AF65-F5344CB8AC3E}">
        <p14:creationId xmlns:p14="http://schemas.microsoft.com/office/powerpoint/2010/main" val="3313511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12</a:t>
            </a:fld>
            <a:endParaRPr lang="en-US" dirty="0"/>
          </a:p>
        </p:txBody>
      </p:sp>
    </p:spTree>
    <p:extLst>
      <p:ext uri="{BB962C8B-B14F-4D97-AF65-F5344CB8AC3E}">
        <p14:creationId xmlns:p14="http://schemas.microsoft.com/office/powerpoint/2010/main" val="31936810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13</a:t>
            </a:fld>
            <a:endParaRPr lang="en-US" dirty="0"/>
          </a:p>
        </p:txBody>
      </p:sp>
    </p:spTree>
    <p:extLst>
      <p:ext uri="{BB962C8B-B14F-4D97-AF65-F5344CB8AC3E}">
        <p14:creationId xmlns:p14="http://schemas.microsoft.com/office/powerpoint/2010/main" val="52249261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14</a:t>
            </a:fld>
            <a:endParaRPr lang="en-US" dirty="0"/>
          </a:p>
        </p:txBody>
      </p:sp>
    </p:spTree>
    <p:extLst>
      <p:ext uri="{BB962C8B-B14F-4D97-AF65-F5344CB8AC3E}">
        <p14:creationId xmlns:p14="http://schemas.microsoft.com/office/powerpoint/2010/main" val="1069591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15</a:t>
            </a:fld>
            <a:endParaRPr lang="en-US" dirty="0"/>
          </a:p>
        </p:txBody>
      </p:sp>
    </p:spTree>
    <p:extLst>
      <p:ext uri="{BB962C8B-B14F-4D97-AF65-F5344CB8AC3E}">
        <p14:creationId xmlns:p14="http://schemas.microsoft.com/office/powerpoint/2010/main" val="33153522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16</a:t>
            </a:fld>
            <a:endParaRPr lang="en-US" dirty="0"/>
          </a:p>
        </p:txBody>
      </p:sp>
    </p:spTree>
    <p:extLst>
      <p:ext uri="{BB962C8B-B14F-4D97-AF65-F5344CB8AC3E}">
        <p14:creationId xmlns:p14="http://schemas.microsoft.com/office/powerpoint/2010/main" val="5364817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47E3491-E334-3D4A-93EC-2572AE253FDE}" type="slidenum">
              <a:rPr lang="en-US" smtClean="0"/>
              <a:t>17</a:t>
            </a:fld>
            <a:endParaRPr lang="en-US" dirty="0"/>
          </a:p>
        </p:txBody>
      </p:sp>
    </p:spTree>
    <p:extLst>
      <p:ext uri="{BB962C8B-B14F-4D97-AF65-F5344CB8AC3E}">
        <p14:creationId xmlns:p14="http://schemas.microsoft.com/office/powerpoint/2010/main" val="6966543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18</a:t>
            </a:fld>
            <a:endParaRPr lang="en-US" dirty="0"/>
          </a:p>
        </p:txBody>
      </p:sp>
    </p:spTree>
    <p:extLst>
      <p:ext uri="{BB962C8B-B14F-4D97-AF65-F5344CB8AC3E}">
        <p14:creationId xmlns:p14="http://schemas.microsoft.com/office/powerpoint/2010/main" val="33176002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to Presenter:  Customize</a:t>
            </a:r>
            <a:r>
              <a:rPr lang="en-US" baseline="0" dirty="0" smtClean="0"/>
              <a:t> the ratings and their definitions for your company.</a:t>
            </a:r>
            <a:endParaRPr lang="en-US" dirty="0"/>
          </a:p>
        </p:txBody>
      </p:sp>
      <p:sp>
        <p:nvSpPr>
          <p:cNvPr id="4" name="Slide Number Placeholder 3"/>
          <p:cNvSpPr>
            <a:spLocks noGrp="1"/>
          </p:cNvSpPr>
          <p:nvPr>
            <p:ph type="sldNum" sz="quarter" idx="10"/>
          </p:nvPr>
        </p:nvSpPr>
        <p:spPr/>
        <p:txBody>
          <a:bodyPr/>
          <a:lstStyle/>
          <a:p>
            <a:fld id="{747E3491-E334-3D4A-93EC-2572AE253FDE}" type="slidenum">
              <a:rPr lang="en-US" smtClean="0"/>
              <a:t>19</a:t>
            </a:fld>
            <a:endParaRPr lang="en-US" dirty="0"/>
          </a:p>
        </p:txBody>
      </p:sp>
    </p:spTree>
    <p:extLst>
      <p:ext uri="{BB962C8B-B14F-4D97-AF65-F5344CB8AC3E}">
        <p14:creationId xmlns:p14="http://schemas.microsoft.com/office/powerpoint/2010/main" val="41091598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20</a:t>
            </a:fld>
            <a:endParaRPr lang="en-US" dirty="0"/>
          </a:p>
        </p:txBody>
      </p:sp>
    </p:spTree>
    <p:extLst>
      <p:ext uri="{BB962C8B-B14F-4D97-AF65-F5344CB8AC3E}">
        <p14:creationId xmlns:p14="http://schemas.microsoft.com/office/powerpoint/2010/main" val="4095674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3</a:t>
            </a:fld>
            <a:endParaRPr lang="en-US" dirty="0"/>
          </a:p>
        </p:txBody>
      </p:sp>
    </p:spTree>
    <p:extLst>
      <p:ext uri="{BB962C8B-B14F-4D97-AF65-F5344CB8AC3E}">
        <p14:creationId xmlns:p14="http://schemas.microsoft.com/office/powerpoint/2010/main" val="429147417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21</a:t>
            </a:fld>
            <a:endParaRPr lang="en-US" dirty="0"/>
          </a:p>
        </p:txBody>
      </p:sp>
    </p:spTree>
    <p:extLst>
      <p:ext uri="{BB962C8B-B14F-4D97-AF65-F5344CB8AC3E}">
        <p14:creationId xmlns:p14="http://schemas.microsoft.com/office/powerpoint/2010/main" val="39639144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22</a:t>
            </a:fld>
            <a:endParaRPr lang="en-US" dirty="0"/>
          </a:p>
        </p:txBody>
      </p:sp>
    </p:spTree>
    <p:extLst>
      <p:ext uri="{BB962C8B-B14F-4D97-AF65-F5344CB8AC3E}">
        <p14:creationId xmlns:p14="http://schemas.microsoft.com/office/powerpoint/2010/main" val="20169970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23</a:t>
            </a:fld>
            <a:endParaRPr lang="en-US" dirty="0"/>
          </a:p>
        </p:txBody>
      </p:sp>
    </p:spTree>
    <p:extLst>
      <p:ext uri="{BB962C8B-B14F-4D97-AF65-F5344CB8AC3E}">
        <p14:creationId xmlns:p14="http://schemas.microsoft.com/office/powerpoint/2010/main" val="18595628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24</a:t>
            </a:fld>
            <a:endParaRPr lang="en-US" dirty="0"/>
          </a:p>
        </p:txBody>
      </p:sp>
    </p:spTree>
    <p:extLst>
      <p:ext uri="{BB962C8B-B14F-4D97-AF65-F5344CB8AC3E}">
        <p14:creationId xmlns:p14="http://schemas.microsoft.com/office/powerpoint/2010/main" val="3225930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25</a:t>
            </a:fld>
            <a:endParaRPr lang="en-US" dirty="0"/>
          </a:p>
        </p:txBody>
      </p:sp>
    </p:spTree>
    <p:extLst>
      <p:ext uri="{BB962C8B-B14F-4D97-AF65-F5344CB8AC3E}">
        <p14:creationId xmlns:p14="http://schemas.microsoft.com/office/powerpoint/2010/main" val="30102934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26</a:t>
            </a:fld>
            <a:endParaRPr lang="en-US" dirty="0"/>
          </a:p>
        </p:txBody>
      </p:sp>
    </p:spTree>
    <p:extLst>
      <p:ext uri="{BB962C8B-B14F-4D97-AF65-F5344CB8AC3E}">
        <p14:creationId xmlns:p14="http://schemas.microsoft.com/office/powerpoint/2010/main" val="5757207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27</a:t>
            </a:fld>
            <a:endParaRPr lang="en-US" dirty="0"/>
          </a:p>
        </p:txBody>
      </p:sp>
    </p:spTree>
    <p:extLst>
      <p:ext uri="{BB962C8B-B14F-4D97-AF65-F5344CB8AC3E}">
        <p14:creationId xmlns:p14="http://schemas.microsoft.com/office/powerpoint/2010/main" val="64899299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28</a:t>
            </a:fld>
            <a:endParaRPr lang="en-US" dirty="0"/>
          </a:p>
        </p:txBody>
      </p:sp>
    </p:spTree>
    <p:extLst>
      <p:ext uri="{BB962C8B-B14F-4D97-AF65-F5344CB8AC3E}">
        <p14:creationId xmlns:p14="http://schemas.microsoft.com/office/powerpoint/2010/main" val="12672557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29</a:t>
            </a:fld>
            <a:endParaRPr lang="en-US" dirty="0"/>
          </a:p>
        </p:txBody>
      </p:sp>
    </p:spTree>
    <p:extLst>
      <p:ext uri="{BB962C8B-B14F-4D97-AF65-F5344CB8AC3E}">
        <p14:creationId xmlns:p14="http://schemas.microsoft.com/office/powerpoint/2010/main" val="7603545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30</a:t>
            </a:fld>
            <a:endParaRPr lang="en-US" dirty="0"/>
          </a:p>
        </p:txBody>
      </p:sp>
    </p:spTree>
    <p:extLst>
      <p:ext uri="{BB962C8B-B14F-4D97-AF65-F5344CB8AC3E}">
        <p14:creationId xmlns:p14="http://schemas.microsoft.com/office/powerpoint/2010/main" val="352153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4</a:t>
            </a:fld>
            <a:endParaRPr lang="en-US" dirty="0"/>
          </a:p>
        </p:txBody>
      </p:sp>
    </p:spTree>
    <p:extLst>
      <p:ext uri="{BB962C8B-B14F-4D97-AF65-F5344CB8AC3E}">
        <p14:creationId xmlns:p14="http://schemas.microsoft.com/office/powerpoint/2010/main" val="35194325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31</a:t>
            </a:fld>
            <a:endParaRPr lang="en-US" dirty="0"/>
          </a:p>
        </p:txBody>
      </p:sp>
    </p:spTree>
    <p:extLst>
      <p:ext uri="{BB962C8B-B14F-4D97-AF65-F5344CB8AC3E}">
        <p14:creationId xmlns:p14="http://schemas.microsoft.com/office/powerpoint/2010/main" val="8272372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5</a:t>
            </a:fld>
            <a:endParaRPr lang="en-US" dirty="0"/>
          </a:p>
        </p:txBody>
      </p:sp>
    </p:spTree>
    <p:extLst>
      <p:ext uri="{BB962C8B-B14F-4D97-AF65-F5344CB8AC3E}">
        <p14:creationId xmlns:p14="http://schemas.microsoft.com/office/powerpoint/2010/main" val="12787269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6</a:t>
            </a:fld>
            <a:endParaRPr lang="en-US" dirty="0"/>
          </a:p>
        </p:txBody>
      </p:sp>
    </p:spTree>
    <p:extLst>
      <p:ext uri="{BB962C8B-B14F-4D97-AF65-F5344CB8AC3E}">
        <p14:creationId xmlns:p14="http://schemas.microsoft.com/office/powerpoint/2010/main" val="2605670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7</a:t>
            </a:fld>
            <a:endParaRPr lang="en-US" dirty="0"/>
          </a:p>
        </p:txBody>
      </p:sp>
    </p:spTree>
    <p:extLst>
      <p:ext uri="{BB962C8B-B14F-4D97-AF65-F5344CB8AC3E}">
        <p14:creationId xmlns:p14="http://schemas.microsoft.com/office/powerpoint/2010/main" val="2817429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8</a:t>
            </a:fld>
            <a:endParaRPr lang="en-US" dirty="0"/>
          </a:p>
        </p:txBody>
      </p:sp>
    </p:spTree>
    <p:extLst>
      <p:ext uri="{BB962C8B-B14F-4D97-AF65-F5344CB8AC3E}">
        <p14:creationId xmlns:p14="http://schemas.microsoft.com/office/powerpoint/2010/main" val="24878480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9</a:t>
            </a:fld>
            <a:endParaRPr lang="en-US" dirty="0"/>
          </a:p>
        </p:txBody>
      </p:sp>
    </p:spTree>
    <p:extLst>
      <p:ext uri="{BB962C8B-B14F-4D97-AF65-F5344CB8AC3E}">
        <p14:creationId xmlns:p14="http://schemas.microsoft.com/office/powerpoint/2010/main" val="3829974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747E3491-E334-3D4A-93EC-2572AE253FDE}" type="slidenum">
              <a:rPr lang="en-US" smtClean="0"/>
              <a:t>10</a:t>
            </a:fld>
            <a:endParaRPr lang="en-US" dirty="0"/>
          </a:p>
        </p:txBody>
      </p:sp>
    </p:spTree>
    <p:extLst>
      <p:ext uri="{BB962C8B-B14F-4D97-AF65-F5344CB8AC3E}">
        <p14:creationId xmlns:p14="http://schemas.microsoft.com/office/powerpoint/2010/main" val="344172002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png"/><Relationship Id="rId1" Type="http://schemas.openxmlformats.org/officeDocument/2006/relationships/slideMaster" Target="../slideMasters/slideMaster1.xml"/><Relationship Id="rId2" Type="http://schemas.openxmlformats.org/officeDocument/2006/relationships/image" Target="../media/image2.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chart" Target="../charts/chart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a:stretch>
            <a:fillRect/>
          </a:stretch>
        </p:blipFill>
        <p:spPr>
          <a:xfrm>
            <a:off x="0" y="0"/>
            <a:ext cx="9144000" cy="4800600"/>
          </a:xfrm>
          <a:prstGeom prst="rect">
            <a:avLst/>
          </a:prstGeom>
        </p:spPr>
      </p:pic>
      <p:sp>
        <p:nvSpPr>
          <p:cNvPr id="2" name="Title 1"/>
          <p:cNvSpPr>
            <a:spLocks noGrp="1"/>
          </p:cNvSpPr>
          <p:nvPr>
            <p:ph type="title"/>
          </p:nvPr>
        </p:nvSpPr>
        <p:spPr>
          <a:xfrm>
            <a:off x="1905000" y="5198534"/>
            <a:ext cx="6858000" cy="795866"/>
          </a:xfrm>
          <a:prstGeom prst="rect">
            <a:avLst/>
          </a:prstGeom>
        </p:spPr>
        <p:txBody>
          <a:bodyPr/>
          <a:lstStyle>
            <a:lvl1pPr algn="r">
              <a:defRPr sz="3000">
                <a:solidFill>
                  <a:srgbClr val="888888"/>
                </a:solidFill>
              </a:defRPr>
            </a:lvl1pPr>
          </a:lstStyle>
          <a:p>
            <a:r>
              <a:rPr lang="en-US" smtClean="0"/>
              <a:t>Click to edit Master title style</a:t>
            </a:r>
            <a:endParaRPr lang="en-US" dirty="0"/>
          </a:p>
        </p:txBody>
      </p:sp>
      <p:sp>
        <p:nvSpPr>
          <p:cNvPr id="9" name="Text Placeholder 8"/>
          <p:cNvSpPr>
            <a:spLocks noGrp="1"/>
          </p:cNvSpPr>
          <p:nvPr>
            <p:ph type="body" sz="quarter" idx="10"/>
          </p:nvPr>
        </p:nvSpPr>
        <p:spPr>
          <a:xfrm>
            <a:off x="1905000" y="6104467"/>
            <a:ext cx="6858000" cy="576263"/>
          </a:xfrm>
          <a:prstGeom prst="rect">
            <a:avLst/>
          </a:prstGeom>
        </p:spPr>
        <p:txBody>
          <a:bodyPr/>
          <a:lstStyle>
            <a:lvl1pPr algn="r">
              <a:lnSpc>
                <a:spcPct val="80000"/>
              </a:lnSpc>
              <a:defRPr sz="1600" baseline="0">
                <a:solidFill>
                  <a:schemeClr val="tx1"/>
                </a:solidFill>
              </a:defRPr>
            </a:lvl1pPr>
            <a:lvl2pPr algn="r">
              <a:defRPr/>
            </a:lvl2pPr>
          </a:lstStyle>
          <a:p>
            <a:pPr lvl="0"/>
            <a:r>
              <a:rPr lang="en-US" smtClean="0"/>
              <a:t>Click to edit Master text styles</a:t>
            </a:r>
          </a:p>
        </p:txBody>
      </p:sp>
      <p:sp>
        <p:nvSpPr>
          <p:cNvPr id="3" name="Rectangle 2"/>
          <p:cNvSpPr/>
          <p:nvPr userDrawn="1"/>
        </p:nvSpPr>
        <p:spPr>
          <a:xfrm>
            <a:off x="0" y="228600"/>
            <a:ext cx="2190307" cy="448733"/>
          </a:xfrm>
          <a:prstGeom prst="rect">
            <a:avLst/>
          </a:prstGeom>
          <a:solidFill>
            <a:srgbClr val="005695"/>
          </a:solidFill>
          <a:ln>
            <a:noFill/>
          </a:ln>
          <a:effectLst>
            <a:outerShdw blurRad="38100" dist="25400" dir="2700000" algn="tl" rotWithShape="0">
              <a:prstClr val="black">
                <a:alpha val="38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userDrawn="1"/>
        </p:nvSpPr>
        <p:spPr>
          <a:xfrm>
            <a:off x="663541" y="320935"/>
            <a:ext cx="1409808" cy="276999"/>
          </a:xfrm>
          <a:prstGeom prst="rect">
            <a:avLst/>
          </a:prstGeom>
          <a:noFill/>
        </p:spPr>
        <p:txBody>
          <a:bodyPr wrap="square" rtlCol="0">
            <a:spAutoFit/>
          </a:bodyPr>
          <a:lstStyle/>
          <a:p>
            <a:pPr algn="l"/>
            <a:r>
              <a:rPr lang="en-US" sz="1200" b="1" i="0" smtClean="0">
                <a:solidFill>
                  <a:schemeClr val="bg1"/>
                </a:solidFill>
                <a:latin typeface="Arial" charset="0"/>
                <a:ea typeface="Arial" charset="0"/>
                <a:cs typeface="Arial" charset="0"/>
              </a:rPr>
              <a:t>CONSULTATION</a:t>
            </a:r>
            <a:endParaRPr lang="en-US" sz="1200" b="1" i="0" dirty="0">
              <a:solidFill>
                <a:schemeClr val="bg1"/>
              </a:solidFill>
              <a:latin typeface="Arial" charset="0"/>
              <a:ea typeface="Arial" charset="0"/>
              <a:cs typeface="Arial" charset="0"/>
            </a:endParaRPr>
          </a:p>
        </p:txBody>
      </p:sp>
      <p:pic>
        <p:nvPicPr>
          <p:cNvPr id="12" name="Picture 11"/>
          <p:cNvPicPr>
            <a:picLocks noChangeAspect="1"/>
          </p:cNvPicPr>
          <p:nvPr userDrawn="1"/>
        </p:nvPicPr>
        <p:blipFill>
          <a:blip r:embed="rId3"/>
          <a:stretch>
            <a:fillRect/>
          </a:stretch>
        </p:blipFill>
        <p:spPr>
          <a:xfrm>
            <a:off x="320041" y="5198534"/>
            <a:ext cx="1466230" cy="845462"/>
          </a:xfrm>
          <a:prstGeom prst="rect">
            <a:avLst/>
          </a:prstGeom>
        </p:spPr>
      </p:pic>
      <p:pic>
        <p:nvPicPr>
          <p:cNvPr id="5" name="Picture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378568" y="290224"/>
            <a:ext cx="272675" cy="323614"/>
          </a:xfrm>
          <a:prstGeom prst="rect">
            <a:avLst/>
          </a:prstGeom>
        </p:spPr>
      </p:pic>
    </p:spTree>
    <p:extLst>
      <p:ext uri="{BB962C8B-B14F-4D97-AF65-F5344CB8AC3E}">
        <p14:creationId xmlns:p14="http://schemas.microsoft.com/office/powerpoint/2010/main" val="444790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lumn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10" name="Chart 9"/>
          <p:cNvGraphicFramePr/>
          <p:nvPr userDrawn="1">
            <p:extLst>
              <p:ext uri="{D42A27DB-BD31-4B8C-83A1-F6EECF244321}">
                <p14:modId xmlns:p14="http://schemas.microsoft.com/office/powerpoint/2010/main" val="1980639196"/>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2576015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ar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5" name="Chart 4"/>
          <p:cNvGraphicFramePr/>
          <p:nvPr userDrawn="1">
            <p:extLst>
              <p:ext uri="{D42A27DB-BD31-4B8C-83A1-F6EECF244321}">
                <p14:modId xmlns:p14="http://schemas.microsoft.com/office/powerpoint/2010/main" val="1155678052"/>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614468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Pie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2" name="Chart 1"/>
          <p:cNvGraphicFramePr/>
          <p:nvPr userDrawn="1">
            <p:extLst>
              <p:ext uri="{D42A27DB-BD31-4B8C-83A1-F6EECF244321}">
                <p14:modId xmlns:p14="http://schemas.microsoft.com/office/powerpoint/2010/main" val="218865619"/>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818618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Donut Chart Guide">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graphicFrame>
        <p:nvGraphicFramePr>
          <p:cNvPr id="5" name="Chart 4"/>
          <p:cNvGraphicFramePr/>
          <p:nvPr userDrawn="1">
            <p:extLst>
              <p:ext uri="{D42A27DB-BD31-4B8C-83A1-F6EECF244321}">
                <p14:modId xmlns:p14="http://schemas.microsoft.com/office/powerpoint/2010/main" val="1876953180"/>
              </p:ext>
            </p:extLst>
          </p:nvPr>
        </p:nvGraphicFramePr>
        <p:xfrm>
          <a:off x="1524000" y="1397000"/>
          <a:ext cx="6096000" cy="4064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9125223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able Gu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506414DB-A8E4-F441-AE2B-1CF7F6F991BF}" type="slidenum">
              <a:rPr lang="en-US" smtClean="0"/>
              <a:t>‹#›</a:t>
            </a:fld>
            <a:endParaRPr lang="en-US"/>
          </a:p>
        </p:txBody>
      </p:sp>
      <p:graphicFrame>
        <p:nvGraphicFramePr>
          <p:cNvPr id="6" name="Table 5"/>
          <p:cNvGraphicFramePr>
            <a:graphicFrameLocks noGrp="1"/>
          </p:cNvGraphicFramePr>
          <p:nvPr userDrawn="1">
            <p:extLst>
              <p:ext uri="{D42A27DB-BD31-4B8C-83A1-F6EECF244321}">
                <p14:modId xmlns:p14="http://schemas.microsoft.com/office/powerpoint/2010/main" val="1741576009"/>
              </p:ext>
            </p:extLst>
          </p:nvPr>
        </p:nvGraphicFramePr>
        <p:xfrm>
          <a:off x="863601" y="1397000"/>
          <a:ext cx="7569198" cy="1483360"/>
        </p:xfrm>
        <a:graphic>
          <a:graphicData uri="http://schemas.openxmlformats.org/drawingml/2006/table">
            <a:tbl>
              <a:tblPr firstRow="1" bandRow="1">
                <a:tableStyleId>{68D230F3-CF80-4859-8CE7-A43EE81993B5}</a:tableStyleId>
              </a:tblPr>
              <a:tblGrid>
                <a:gridCol w="2523066"/>
                <a:gridCol w="2523066"/>
                <a:gridCol w="2523066"/>
              </a:tblGrid>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r h="370840">
                <a:tc>
                  <a:txBody>
                    <a:bodyPr/>
                    <a:lstStyle/>
                    <a:p>
                      <a:endParaRPr lang="en-US" dirty="0">
                        <a:ln>
                          <a:solidFill>
                            <a:sysClr val="windowText" lastClr="000000"/>
                          </a:solidFill>
                        </a:ln>
                      </a:endParaRPr>
                    </a:p>
                  </a:txBody>
                  <a:tcPr>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lnR w="3175" cap="flat" cmpd="sng" algn="ctr">
                      <a:solidFill>
                        <a:schemeClr val="tx1"/>
                      </a:solidFill>
                      <a:prstDash val="solid"/>
                      <a:round/>
                      <a:headEnd type="none" w="med" len="med"/>
                      <a:tailEnd type="none" w="med" len="med"/>
                    </a:lnR>
                  </a:tcPr>
                </a:tc>
                <a:tc>
                  <a:txBody>
                    <a:bodyPr/>
                    <a:lstStyle/>
                    <a:p>
                      <a:endParaRPr lang="en-US" dirty="0">
                        <a:ln>
                          <a:solidFill>
                            <a:sysClr val="windowText" lastClr="000000"/>
                          </a:solidFill>
                        </a:ln>
                      </a:endParaRPr>
                    </a:p>
                  </a:txBody>
                  <a:tcPr>
                    <a:lnL w="3175" cap="flat" cmpd="sng" algn="ctr">
                      <a:solidFill>
                        <a:schemeClr val="tx1"/>
                      </a:solidFill>
                      <a:prstDash val="solid"/>
                      <a:round/>
                      <a:headEnd type="none" w="med" len="med"/>
                      <a:tailEnd type="none" w="med" len="med"/>
                    </a:lnL>
                  </a:tcPr>
                </a:tc>
              </a:tr>
            </a:tbl>
          </a:graphicData>
        </a:graphic>
      </p:graphicFrame>
    </p:spTree>
    <p:extLst>
      <p:ext uri="{BB962C8B-B14F-4D97-AF65-F5344CB8AC3E}">
        <p14:creationId xmlns:p14="http://schemas.microsoft.com/office/powerpoint/2010/main" val="17317383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lstStyle/>
          <a:p>
            <a:r>
              <a:rPr lang="en-US" smtClean="0"/>
              <a:t>Click to edit Master title style</a:t>
            </a:r>
            <a:endParaRPr lang="en-US"/>
          </a:p>
        </p:txBody>
      </p:sp>
      <p:sp>
        <p:nvSpPr>
          <p:cNvPr id="3" name="Slide Number Placeholder 2"/>
          <p:cNvSpPr>
            <a:spLocks noGrp="1"/>
          </p:cNvSpPr>
          <p:nvPr>
            <p:ph type="sldNum" sz="quarter" idx="10"/>
          </p:nvPr>
        </p:nvSpPr>
        <p:spPr/>
        <p:txBody>
          <a:bodyPr/>
          <a:lstStyle/>
          <a:p>
            <a:fld id="{506414DB-A8E4-F441-AE2B-1CF7F6F991BF}" type="slidenum">
              <a:rPr lang="en-US" smtClean="0"/>
              <a:t>‹#›</a:t>
            </a:fld>
            <a:endParaRPr lang="en-US"/>
          </a:p>
        </p:txBody>
      </p:sp>
      <p:sp>
        <p:nvSpPr>
          <p:cNvPr id="5" name="Chart Placeholder 4"/>
          <p:cNvSpPr>
            <a:spLocks noGrp="1"/>
          </p:cNvSpPr>
          <p:nvPr>
            <p:ph type="chart" sz="quarter" idx="11"/>
          </p:nvPr>
        </p:nvSpPr>
        <p:spPr>
          <a:xfrm>
            <a:off x="640080" y="1965960"/>
            <a:ext cx="7909560" cy="4114800"/>
          </a:xfrm>
          <a:prstGeom prst="rect">
            <a:avLst/>
          </a:prstGeom>
        </p:spPr>
        <p:txBody>
          <a:bodyPr/>
          <a:lstStyle/>
          <a:p>
            <a:r>
              <a:rPr lang="en-US" smtClean="0"/>
              <a:t>Click icon to add chart</a:t>
            </a:r>
            <a:endParaRPr lang="en-US"/>
          </a:p>
        </p:txBody>
      </p:sp>
    </p:spTree>
    <p:extLst>
      <p:ext uri="{BB962C8B-B14F-4D97-AF65-F5344CB8AC3E}">
        <p14:creationId xmlns:p14="http://schemas.microsoft.com/office/powerpoint/2010/main" val="1253370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Divider ">
    <p:spTree>
      <p:nvGrpSpPr>
        <p:cNvPr id="1" name=""/>
        <p:cNvGrpSpPr/>
        <p:nvPr/>
      </p:nvGrpSpPr>
      <p:grpSpPr>
        <a:xfrm>
          <a:off x="0" y="0"/>
          <a:ext cx="0" cy="0"/>
          <a:chOff x="0" y="0"/>
          <a:chExt cx="0" cy="0"/>
        </a:xfrm>
      </p:grpSpPr>
      <p:sp>
        <p:nvSpPr>
          <p:cNvPr id="2" name="Rectangle 1"/>
          <p:cNvSpPr/>
          <p:nvPr userDrawn="1"/>
        </p:nvSpPr>
        <p:spPr>
          <a:xfrm>
            <a:off x="0" y="0"/>
            <a:ext cx="9144000" cy="6858000"/>
          </a:xfrm>
          <a:prstGeom prst="rect">
            <a:avLst/>
          </a:prstGeom>
          <a:solidFill>
            <a:srgbClr val="EFED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p:cNvSpPr>
            <a:spLocks noGrp="1"/>
          </p:cNvSpPr>
          <p:nvPr>
            <p:ph type="title" hasCustomPrompt="1"/>
          </p:nvPr>
        </p:nvSpPr>
        <p:spPr>
          <a:xfrm>
            <a:off x="512234" y="1775637"/>
            <a:ext cx="8119533" cy="4218763"/>
          </a:xfrm>
          <a:prstGeom prst="rect">
            <a:avLst/>
          </a:prstGeom>
        </p:spPr>
        <p:txBody>
          <a:bodyPr anchor="ctr"/>
          <a:lstStyle>
            <a:lvl1pPr algn="ctr">
              <a:defRPr sz="4800">
                <a:solidFill>
                  <a:srgbClr val="888888"/>
                </a:solidFill>
              </a:defRPr>
            </a:lvl1pPr>
          </a:lstStyle>
          <a:p>
            <a:r>
              <a:rPr lang="en-US" dirty="0" smtClean="0"/>
              <a:t>Dividing Slide Name</a:t>
            </a:r>
            <a:endParaRPr lang="en-US" dirty="0"/>
          </a:p>
        </p:txBody>
      </p:sp>
      <p:sp>
        <p:nvSpPr>
          <p:cNvPr id="11" name="TextBox 10"/>
          <p:cNvSpPr txBox="1"/>
          <p:nvPr userDrawn="1"/>
        </p:nvSpPr>
        <p:spPr>
          <a:xfrm>
            <a:off x="2997200" y="1153434"/>
            <a:ext cx="3149600" cy="276999"/>
          </a:xfrm>
          <a:prstGeom prst="rect">
            <a:avLst/>
          </a:prstGeom>
          <a:noFill/>
        </p:spPr>
        <p:txBody>
          <a:bodyPr wrap="square" rtlCol="0">
            <a:spAutoFit/>
          </a:bodyPr>
          <a:lstStyle/>
          <a:p>
            <a:pPr algn="ctr"/>
            <a:r>
              <a:rPr lang="en-US" sz="1200" b="1" i="0" dirty="0" smtClean="0">
                <a:solidFill>
                  <a:srgbClr val="888888"/>
                </a:solidFill>
                <a:latin typeface="Arial" charset="0"/>
                <a:ea typeface="Arial" charset="0"/>
                <a:cs typeface="Arial" charset="0"/>
              </a:rPr>
              <a:t>CONSULTATION</a:t>
            </a:r>
            <a:endParaRPr lang="en-US" sz="1200" b="1" i="0" dirty="0">
              <a:solidFill>
                <a:srgbClr val="888888"/>
              </a:solidFill>
              <a:latin typeface="Arial" charset="0"/>
              <a:ea typeface="Arial" charset="0"/>
              <a:cs typeface="Arial" charset="0"/>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272794" y="268382"/>
            <a:ext cx="710226" cy="842906"/>
          </a:xfrm>
          <a:prstGeom prst="rect">
            <a:avLst/>
          </a:prstGeom>
        </p:spPr>
      </p:pic>
    </p:spTree>
    <p:extLst>
      <p:ext uri="{BB962C8B-B14F-4D97-AF65-F5344CB8AC3E}">
        <p14:creationId xmlns:p14="http://schemas.microsoft.com/office/powerpoint/2010/main" val="1030011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able of Contents">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40079" y="637191"/>
            <a:ext cx="7909560" cy="1143000"/>
          </a:xfrm>
          <a:prstGeom prst="rect">
            <a:avLst/>
          </a:prstGeom>
        </p:spPr>
        <p:txBody>
          <a:bodyPr anchor="b"/>
          <a:lstStyle>
            <a:lvl1pPr algn="l">
              <a:defRPr sz="3600">
                <a:solidFill>
                  <a:srgbClr val="888888"/>
                </a:solidFill>
              </a:defRPr>
            </a:lvl1pPr>
          </a:lstStyle>
          <a:p>
            <a:r>
              <a:rPr lang="en-US" dirty="0" smtClean="0"/>
              <a:t>Table of Contents</a:t>
            </a:r>
            <a:endParaRPr lang="en-US" dirty="0"/>
          </a:p>
        </p:txBody>
      </p:sp>
      <p:sp>
        <p:nvSpPr>
          <p:cNvPr id="3" name="Subtitle 2"/>
          <p:cNvSpPr>
            <a:spLocks noGrp="1"/>
          </p:cNvSpPr>
          <p:nvPr>
            <p:ph type="subTitle" idx="1" hasCustomPrompt="1"/>
          </p:nvPr>
        </p:nvSpPr>
        <p:spPr>
          <a:xfrm>
            <a:off x="640080" y="1965960"/>
            <a:ext cx="7909560" cy="4114800"/>
          </a:xfrm>
          <a:prstGeom prst="rect">
            <a:avLst/>
          </a:prstGeom>
        </p:spPr>
        <p:txBody>
          <a:bodyPr anchor="t" anchorCtr="0"/>
          <a:lstStyle>
            <a:lvl1pPr marL="457200" indent="-457200" algn="l">
              <a:buAutoNum type="arabicPlain"/>
              <a:defRPr sz="2000" baseline="0">
                <a:solidFill>
                  <a:srgbClr val="494949"/>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Title Here</a:t>
            </a:r>
          </a:p>
          <a:p>
            <a:r>
              <a:rPr lang="en-US" dirty="0" smtClean="0"/>
              <a:t>Title Here</a:t>
            </a:r>
          </a:p>
          <a:p>
            <a:r>
              <a:rPr lang="en-US" dirty="0" smtClean="0"/>
              <a:t>Title Here</a:t>
            </a:r>
          </a:p>
          <a:p>
            <a:r>
              <a:rPr lang="en-US" dirty="0" smtClean="0"/>
              <a:t>Title Here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184476826"/>
      </p:ext>
    </p:extLst>
  </p:cSld>
  <p:clrMapOvr>
    <a:masterClrMapping/>
  </p:clrMapOvr>
  <p:extLst mod="1">
    <p:ext uri="{DCECCB84-F9BA-43D5-87BE-67443E8EF086}">
      <p15:sldGuideLst xmlns:p15="http://schemas.microsoft.com/office/powerpoint/2012/main" xmlns="">
        <p15:guide id="1" orient="horz" pos="384"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539568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Head/Body - 1 column">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lstStyle>
            <a:lvl1pPr>
              <a:lnSpc>
                <a:spcPct val="80000"/>
              </a:lnSpc>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idx="1" hasCustomPrompt="1"/>
          </p:nvPr>
        </p:nvSpPr>
        <p:spPr>
          <a:xfrm>
            <a:off x="640080" y="1965960"/>
            <a:ext cx="7909560" cy="4114800"/>
          </a:xfrm>
          <a:prstGeom prst="rect">
            <a:avLst/>
          </a:prstGeom>
        </p:spPr>
        <p:txBody>
          <a:bodyPr anchor="t" anchorCtr="0"/>
          <a:lstStyle>
            <a:lvl1pPr marL="0" marR="0" indent="0" algn="l" defTabSz="685800" rtl="0" eaLnBrk="1" fontAlgn="auto" latinLnBrk="0" hangingPunct="1">
              <a:lnSpc>
                <a:spcPct val="100000"/>
              </a:lnSpc>
              <a:spcBef>
                <a:spcPts val="750"/>
              </a:spcBef>
              <a:spcAft>
                <a:spcPts val="600"/>
              </a:spcAft>
              <a:buClrTx/>
              <a:buSzTx/>
              <a:buFont typeface="Arial"/>
              <a:buNone/>
              <a:tabLst/>
              <a:defRPr baseline="0">
                <a:solidFill>
                  <a:srgbClr val="494949"/>
                </a:solidFill>
              </a:defRPr>
            </a:lvl1pPr>
          </a:lstStyle>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marL="0" marR="0" lvl="0" indent="0" algn="l" defTabSz="685800" rtl="0" eaLnBrk="1" fontAlgn="auto" latinLnBrk="0" hangingPunct="1">
              <a:lnSpc>
                <a:spcPct val="100000"/>
              </a:lnSpc>
              <a:spcBef>
                <a:spcPts val="750"/>
              </a:spcBef>
              <a:spcAft>
                <a:spcPts val="600"/>
              </a:spcAft>
              <a:buClrTx/>
              <a:buSzTx/>
              <a:buFont typeface="Arial"/>
              <a:buNone/>
              <a:tabLst/>
              <a:defRPr/>
            </a:pPr>
            <a:endParaRPr lang="en-US" dirty="0" smtClean="0"/>
          </a:p>
          <a:p>
            <a:pPr lvl="0"/>
            <a:endParaRPr lang="en-US" dirty="0" smtClean="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1175204161"/>
      </p:ext>
    </p:extLst>
  </p:cSld>
  <p:clrMapOvr>
    <a:masterClrMapping/>
  </p:clrMapOvr>
  <p:extLst mod="1">
    <p:ext uri="{DCECCB84-F9BA-43D5-87BE-67443E8EF086}">
      <p15:sldGuideLst xmlns:p15="http://schemas.microsoft.com/office/powerpoint/2012/main" xmlns="">
        <p15:guide id="1" orient="horz" pos="3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Head/Body - 2 column">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idx="1" hasCustomPrompt="1"/>
          </p:nvPr>
        </p:nvSpPr>
        <p:spPr>
          <a:xfrm>
            <a:off x="640080" y="1965960"/>
            <a:ext cx="7909560" cy="4114800"/>
          </a:xfrm>
          <a:prstGeom prst="rect">
            <a:avLst/>
          </a:prstGeom>
        </p:spPr>
        <p:txBody>
          <a:bodyPr numCol="2" spcCol="365760"/>
          <a:lstStyle>
            <a:lvl1pPr marL="0" marR="0" indent="0" algn="l" defTabSz="685800" rtl="0" eaLnBrk="1" fontAlgn="auto" latinLnBrk="0" hangingPunct="1">
              <a:lnSpc>
                <a:spcPct val="100000"/>
              </a:lnSpc>
              <a:spcBef>
                <a:spcPts val="750"/>
              </a:spcBef>
              <a:spcAft>
                <a:spcPts val="600"/>
              </a:spcAft>
              <a:buClrTx/>
              <a:buSzTx/>
              <a:buFont typeface="Arial"/>
              <a:buNone/>
              <a:tabLst/>
              <a:defRPr baseline="0">
                <a:solidFill>
                  <a:srgbClr val="494949"/>
                </a:solidFill>
              </a:defRPr>
            </a:lvl1pPr>
          </a:lstStyle>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lvl="0"/>
            <a:r>
              <a:rPr lang="en-US" dirty="0" smtClean="0"/>
              <a:t>Click to edit Master text styles.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 Placeholder text goes here. Placeholder text goes here.</a:t>
            </a:r>
          </a:p>
          <a:p>
            <a:pPr marL="0" marR="0" lvl="0" indent="0" algn="l" defTabSz="685800" rtl="0" eaLnBrk="1" fontAlgn="auto" latinLnBrk="0" hangingPunct="1">
              <a:lnSpc>
                <a:spcPct val="100000"/>
              </a:lnSpc>
              <a:spcBef>
                <a:spcPts val="750"/>
              </a:spcBef>
              <a:spcAft>
                <a:spcPts val="600"/>
              </a:spcAft>
              <a:buClrTx/>
              <a:buSzTx/>
              <a:buFont typeface="Arial"/>
              <a:buNone/>
              <a:tabLst/>
              <a:defRPr/>
            </a:pPr>
            <a:r>
              <a:rPr lang="en-US" dirty="0" smtClean="0"/>
              <a:t>Placeholder text goes here. Placeholder text goes here. Placeholder text goes here.</a:t>
            </a:r>
          </a:p>
          <a:p>
            <a:pPr lvl="0"/>
            <a:r>
              <a:rPr lang="en-US" dirty="0" smtClean="0"/>
              <a:t> </a:t>
            </a:r>
          </a:p>
          <a:p>
            <a:pPr lvl="0"/>
            <a:endParaRPr lang="en-US" dirty="0" smtClean="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7351678"/>
      </p:ext>
    </p:extLst>
  </p:cSld>
  <p:clrMapOvr>
    <a:masterClrMapping/>
  </p:clrMapOvr>
  <p:extLst mod="1">
    <p:ext uri="{DCECCB84-F9BA-43D5-87BE-67443E8EF086}">
      <p15:sldGuideLst xmlns:p15="http://schemas.microsoft.com/office/powerpoint/2012/main" xmlns="">
        <p15:guide id="1" orient="horz" pos="1008"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Head/3-level bullets">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
        <p:nvSpPr>
          <p:cNvPr id="7" name="Text Placeholder 6"/>
          <p:cNvSpPr>
            <a:spLocks noGrp="1"/>
          </p:cNvSpPr>
          <p:nvPr>
            <p:ph type="body" sz="quarter" idx="13"/>
          </p:nvPr>
        </p:nvSpPr>
        <p:spPr>
          <a:xfrm>
            <a:off x="640080" y="1965960"/>
            <a:ext cx="7909560" cy="4114800"/>
          </a:xfrm>
          <a:prstGeom prst="rect">
            <a:avLst/>
          </a:prstGeom>
        </p:spPr>
        <p:txBody>
          <a:bodyPr/>
          <a:lstStyle>
            <a:lvl1pPr marL="285750" indent="-285750">
              <a:buFont typeface="Arial" charset="0"/>
              <a:buChar char="•"/>
              <a:defRPr>
                <a:solidFill>
                  <a:srgbClr val="494949"/>
                </a:solidFill>
              </a:defRPr>
            </a:lvl1pPr>
            <a:lvl2pPr marL="628650" indent="-285750">
              <a:buFont typeface="Arial" charset="0"/>
              <a:buChar char="•"/>
              <a:defRPr>
                <a:solidFill>
                  <a:srgbClr val="494949"/>
                </a:solidFill>
              </a:defRPr>
            </a:lvl2pPr>
            <a:lvl3pPr marL="971550" indent="-285750">
              <a:buFont typeface="Arial" charset="0"/>
              <a:buChar char="•"/>
              <a:defRPr>
                <a:solidFill>
                  <a:srgbClr val="494949"/>
                </a:solidFill>
              </a:defRPr>
            </a:lvl3pPr>
            <a:lvl4pPr marL="1200150" indent="-171450">
              <a:buFont typeface="Arial" charset="0"/>
              <a:buChar char="•"/>
              <a:defRPr/>
            </a:lvl4pPr>
            <a:lvl5pPr marL="1543050" indent="-171450">
              <a:buFont typeface="Arial" charset="0"/>
              <a:buChar char="•"/>
              <a:defRPr/>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868679564"/>
      </p:ext>
    </p:extLst>
  </p:cSld>
  <p:clrMapOvr>
    <a:masterClrMapping/>
  </p:clrMapOvr>
  <p:extLst mod="1">
    <p:ext uri="{DCECCB84-F9BA-43D5-87BE-67443E8EF086}">
      <p15:sldGuideLst xmlns:p15="http://schemas.microsoft.com/office/powerpoint/2012/main" xmlns="">
        <p15:guide id="1" orient="horz" pos="1008"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Head/Numbered Lis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78"/>
            <a:ext cx="7909560" cy="1143000"/>
          </a:xfrm>
          <a:prstGeom prst="rect">
            <a:avLst/>
          </a:prstGeom>
        </p:spPr>
        <p:txBody>
          <a:bodyPr anchor="b" anchorCtr="0"/>
          <a:lstStyle>
            <a:lvl1pPr>
              <a:lnSpc>
                <a:spcPct val="80000"/>
              </a:lnSpc>
              <a:defRPr sz="3600">
                <a:solidFill>
                  <a:srgbClr val="888888"/>
                </a:solidFill>
              </a:defRPr>
            </a:lvl1pPr>
          </a:lstStyle>
          <a:p>
            <a:r>
              <a:rPr lang="en-US" smtClean="0"/>
              <a:t>Click to edit Master title style</a:t>
            </a:r>
            <a:endParaRPr lang="en-US" dirty="0"/>
          </a:p>
        </p:txBody>
      </p:sp>
      <p:sp>
        <p:nvSpPr>
          <p:cNvPr id="6" name="Slide Number Placeholder 5"/>
          <p:cNvSpPr>
            <a:spLocks noGrp="1"/>
          </p:cNvSpPr>
          <p:nvPr>
            <p:ph type="sldNum" sz="quarter" idx="12"/>
          </p:nvPr>
        </p:nvSpPr>
        <p:spPr/>
        <p:txBody>
          <a:bodyPr/>
          <a:lstStyle/>
          <a:p>
            <a:fld id="{506414DB-A8E4-F441-AE2B-1CF7F6F991BF}" type="slidenum">
              <a:rPr lang="en-US" smtClean="0"/>
              <a:t>‹#›</a:t>
            </a:fld>
            <a:endParaRPr lang="en-US"/>
          </a:p>
        </p:txBody>
      </p:sp>
      <p:sp>
        <p:nvSpPr>
          <p:cNvPr id="7" name="Text Placeholder 6"/>
          <p:cNvSpPr>
            <a:spLocks noGrp="1"/>
          </p:cNvSpPr>
          <p:nvPr>
            <p:ph type="body" sz="quarter" idx="13" hasCustomPrompt="1"/>
          </p:nvPr>
        </p:nvSpPr>
        <p:spPr>
          <a:xfrm>
            <a:off x="640080" y="1965960"/>
            <a:ext cx="7909560" cy="4114800"/>
          </a:xfrm>
          <a:prstGeom prst="rect">
            <a:avLst/>
          </a:prstGeom>
        </p:spPr>
        <p:txBody>
          <a:bodyPr/>
          <a:lstStyle>
            <a:lvl1pPr marL="342900" indent="-342900">
              <a:buFont typeface="+mj-lt"/>
              <a:buAutoNum type="arabicPeriod"/>
              <a:defRPr baseline="0">
                <a:solidFill>
                  <a:srgbClr val="494949"/>
                </a:solidFill>
              </a:defRPr>
            </a:lvl1pPr>
            <a:lvl2pPr marL="628650" indent="-285750">
              <a:buFont typeface="Arial" charset="0"/>
              <a:buChar char="•"/>
              <a:defRPr/>
            </a:lvl2pPr>
            <a:lvl3pPr marL="971550" indent="-285750">
              <a:buFont typeface="Arial" charset="0"/>
              <a:buChar char="•"/>
              <a:defRPr/>
            </a:lvl3pPr>
            <a:lvl4pPr marL="1200150" indent="-171450">
              <a:buFont typeface="Arial" charset="0"/>
              <a:buChar char="•"/>
              <a:defRPr/>
            </a:lvl4pPr>
            <a:lvl5pPr marL="1543050" indent="-171450">
              <a:buFont typeface="Arial" charset="0"/>
              <a:buChar char="•"/>
              <a:defRPr/>
            </a:lvl5pPr>
          </a:lstStyle>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a:p>
            <a:pPr marL="342900" marR="0" lvl="0" indent="-342900" algn="l" defTabSz="685800" rtl="0" eaLnBrk="1" fontAlgn="auto" latinLnBrk="0" hangingPunct="1">
              <a:lnSpc>
                <a:spcPct val="100000"/>
              </a:lnSpc>
              <a:spcBef>
                <a:spcPts val="750"/>
              </a:spcBef>
              <a:spcAft>
                <a:spcPts val="0"/>
              </a:spcAft>
              <a:buClrTx/>
              <a:buSzTx/>
              <a:tabLst/>
              <a:defRPr/>
            </a:pPr>
            <a:r>
              <a:rPr lang="en-US" dirty="0" smtClean="0"/>
              <a:t>Numbered bullets here.</a:t>
            </a:r>
          </a:p>
        </p:txBody>
      </p:sp>
    </p:spTree>
    <p:extLst>
      <p:ext uri="{BB962C8B-B14F-4D97-AF65-F5344CB8AC3E}">
        <p14:creationId xmlns:p14="http://schemas.microsoft.com/office/powerpoint/2010/main" val="1763524905"/>
      </p:ext>
    </p:extLst>
  </p:cSld>
  <p:clrMapOvr>
    <a:masterClrMapping/>
  </p:clrMapOvr>
  <p:extLst mod="1">
    <p:ext uri="{DCECCB84-F9BA-43D5-87BE-67443E8EF086}">
      <p15:sldGuideLst xmlns:p15="http://schemas.microsoft.com/office/powerpoint/2012/main" xmlns="">
        <p15:guide id="1" orient="horz" pos="1008"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Head/Double content">
    <p:spTree>
      <p:nvGrpSpPr>
        <p:cNvPr id="1" name=""/>
        <p:cNvGrpSpPr/>
        <p:nvPr/>
      </p:nvGrpSpPr>
      <p:grpSpPr>
        <a:xfrm>
          <a:off x="0" y="0"/>
          <a:ext cx="0" cy="0"/>
          <a:chOff x="0" y="0"/>
          <a:chExt cx="0" cy="0"/>
        </a:xfrm>
      </p:grpSpPr>
      <p:sp>
        <p:nvSpPr>
          <p:cNvPr id="2" name="Title 1"/>
          <p:cNvSpPr>
            <a:spLocks noGrp="1"/>
          </p:cNvSpPr>
          <p:nvPr>
            <p:ph type="title"/>
          </p:nvPr>
        </p:nvSpPr>
        <p:spPr>
          <a:xfrm>
            <a:off x="640080" y="640080"/>
            <a:ext cx="7909560" cy="1143000"/>
          </a:xfrm>
          <a:prstGeom prst="rect">
            <a:avLst/>
          </a:prstGeom>
        </p:spPr>
        <p:txBody>
          <a:bodyPr anchor="b" anchorCtr="0"/>
          <a:lstStyle>
            <a:lvl1pPr>
              <a:defRPr sz="3600">
                <a:solidFill>
                  <a:srgbClr val="888888"/>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640080" y="1965960"/>
            <a:ext cx="3886200" cy="4114800"/>
          </a:xfrm>
          <a:prstGeom prst="rect">
            <a:avLst/>
          </a:prstGeom>
        </p:spPr>
        <p:txBody>
          <a:bodyPr/>
          <a:lstStyle>
            <a:lvl1pPr>
              <a:defRPr>
                <a:solidFill>
                  <a:srgbClr val="494949"/>
                </a:solidFill>
              </a:defRPr>
            </a:lvl1pPr>
            <a:lvl2pPr>
              <a:defRPr>
                <a:solidFill>
                  <a:srgbClr val="494949"/>
                </a:solidFill>
              </a:defRPr>
            </a:lvl2pPr>
            <a:lvl3pPr>
              <a:defRPr>
                <a:solidFill>
                  <a:srgbClr val="494949"/>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4" name="Content Placeholder 3"/>
          <p:cNvSpPr>
            <a:spLocks noGrp="1"/>
          </p:cNvSpPr>
          <p:nvPr>
            <p:ph sz="half" idx="2"/>
          </p:nvPr>
        </p:nvSpPr>
        <p:spPr>
          <a:xfrm>
            <a:off x="4663440" y="1965960"/>
            <a:ext cx="3886200" cy="4114800"/>
          </a:xfrm>
          <a:prstGeom prst="rect">
            <a:avLst/>
          </a:prstGeom>
        </p:spPr>
        <p:txBody>
          <a:bodyPr/>
          <a:lstStyle>
            <a:lvl1pPr>
              <a:defRPr>
                <a:solidFill>
                  <a:srgbClr val="494949"/>
                </a:solidFill>
              </a:defRPr>
            </a:lvl1pPr>
            <a:lvl2pPr>
              <a:defRPr>
                <a:solidFill>
                  <a:srgbClr val="494949"/>
                </a:solidFill>
              </a:defRPr>
            </a:lvl2pPr>
            <a:lvl3pPr>
              <a:defRPr>
                <a:solidFill>
                  <a:srgbClr val="494949"/>
                </a:solidFill>
              </a:defRPr>
            </a:lvl3pPr>
          </a:lstStyle>
          <a:p>
            <a:pPr lvl="0"/>
            <a:r>
              <a:rPr lang="en-US" smtClean="0"/>
              <a:t>Click to edit Master text styles</a:t>
            </a:r>
          </a:p>
          <a:p>
            <a:pPr lvl="1"/>
            <a:r>
              <a:rPr lang="en-US" smtClean="0"/>
              <a:t>Second level</a:t>
            </a:r>
          </a:p>
          <a:p>
            <a:pPr lvl="2"/>
            <a:r>
              <a:rPr lang="en-US" smtClean="0"/>
              <a:t>Third level</a:t>
            </a:r>
          </a:p>
        </p:txBody>
      </p:sp>
      <p:sp>
        <p:nvSpPr>
          <p:cNvPr id="7" name="Slide Number Placeholder 6"/>
          <p:cNvSpPr>
            <a:spLocks noGrp="1"/>
          </p:cNvSpPr>
          <p:nvPr>
            <p:ph type="sldNum" sz="quarter" idx="12"/>
          </p:nvPr>
        </p:nvSpPr>
        <p:spPr/>
        <p:txBody>
          <a:bodyPr/>
          <a:lstStyle/>
          <a:p>
            <a:fld id="{506414DB-A8E4-F441-AE2B-1CF7F6F991BF}" type="slidenum">
              <a:rPr lang="en-US" smtClean="0"/>
              <a:t>‹#›</a:t>
            </a:fld>
            <a:endParaRPr lang="en-US"/>
          </a:p>
        </p:txBody>
      </p:sp>
    </p:spTree>
    <p:extLst>
      <p:ext uri="{BB962C8B-B14F-4D97-AF65-F5344CB8AC3E}">
        <p14:creationId xmlns:p14="http://schemas.microsoft.com/office/powerpoint/2010/main" val="6917819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7357533" y="6441021"/>
            <a:ext cx="1183218" cy="228600"/>
          </a:xfrm>
          <a:prstGeom prst="rect">
            <a:avLst/>
          </a:prstGeom>
        </p:spPr>
        <p:txBody>
          <a:bodyPr vert="horz" lIns="91440" tIns="45720" rIns="91440" bIns="45720" rtlCol="0" anchor="ctr"/>
          <a:lstStyle>
            <a:lvl1pPr algn="r">
              <a:defRPr sz="900">
                <a:solidFill>
                  <a:schemeClr val="tx1">
                    <a:tint val="75000"/>
                  </a:schemeClr>
                </a:solidFill>
              </a:defRPr>
            </a:lvl1pPr>
          </a:lstStyle>
          <a:p>
            <a:fld id="{506414DB-A8E4-F441-AE2B-1CF7F6F991BF}" type="slidenum">
              <a:rPr lang="en-US" smtClean="0"/>
              <a:t>‹#›</a:t>
            </a:fld>
            <a:endParaRPr lang="en-US" dirty="0"/>
          </a:p>
        </p:txBody>
      </p:sp>
      <p:sp>
        <p:nvSpPr>
          <p:cNvPr id="7" name="Rectangle 6"/>
          <p:cNvSpPr/>
          <p:nvPr userDrawn="1"/>
        </p:nvSpPr>
        <p:spPr>
          <a:xfrm>
            <a:off x="0" y="0"/>
            <a:ext cx="9144000"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userDrawn="1"/>
        </p:nvSpPr>
        <p:spPr>
          <a:xfrm>
            <a:off x="829730" y="6441021"/>
            <a:ext cx="2286000" cy="215444"/>
          </a:xfrm>
          <a:prstGeom prst="rect">
            <a:avLst/>
          </a:prstGeom>
          <a:noFill/>
        </p:spPr>
        <p:txBody>
          <a:bodyPr wrap="square" rtlCol="0">
            <a:spAutoFit/>
          </a:bodyPr>
          <a:lstStyle/>
          <a:p>
            <a:r>
              <a:rPr lang="en-US" sz="800" dirty="0" smtClean="0">
                <a:solidFill>
                  <a:srgbClr val="898989"/>
                </a:solidFill>
              </a:rPr>
              <a:t>CONSULTATION</a:t>
            </a:r>
            <a:endParaRPr lang="en-US" sz="800" dirty="0">
              <a:solidFill>
                <a:srgbClr val="898989"/>
              </a:solidFill>
            </a:endParaRPr>
          </a:p>
        </p:txBody>
      </p:sp>
      <p:sp>
        <p:nvSpPr>
          <p:cNvPr id="2" name="TextBox 1"/>
          <p:cNvSpPr txBox="1"/>
          <p:nvPr userDrawn="1"/>
        </p:nvSpPr>
        <p:spPr>
          <a:xfrm>
            <a:off x="3031236" y="6441021"/>
            <a:ext cx="3081528" cy="228600"/>
          </a:xfrm>
          <a:prstGeom prst="rect">
            <a:avLst/>
          </a:prstGeom>
          <a:noFill/>
        </p:spPr>
        <p:txBody>
          <a:bodyPr wrap="square" rtlCol="0">
            <a:spAutoFit/>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900" dirty="0" smtClean="0">
                <a:solidFill>
                  <a:schemeClr val="bg1">
                    <a:lumMod val="50000"/>
                  </a:schemeClr>
                </a:solidFill>
              </a:rPr>
              <a:t>© 2016 SHRM. All rights reserved.</a:t>
            </a:r>
          </a:p>
          <a:p>
            <a:endParaRPr lang="en-US" dirty="0"/>
          </a:p>
        </p:txBody>
      </p:sp>
      <p:pic>
        <p:nvPicPr>
          <p:cNvPr id="3" name="Picture 2"/>
          <p:cNvPicPr>
            <a:picLocks noChangeAspect="1"/>
          </p:cNvPicPr>
          <p:nvPr userDrawn="1"/>
        </p:nvPicPr>
        <p:blipFill>
          <a:blip r:embed="rId17">
            <a:extLst>
              <a:ext uri="{28A0092B-C50C-407E-A947-70E740481C1C}">
                <a14:useLocalDpi xmlns:a14="http://schemas.microsoft.com/office/drawing/2010/main" val="0"/>
              </a:ext>
            </a:extLst>
          </a:blip>
          <a:stretch>
            <a:fillRect/>
          </a:stretch>
        </p:blipFill>
        <p:spPr>
          <a:xfrm>
            <a:off x="650008" y="6420115"/>
            <a:ext cx="200447" cy="237894"/>
          </a:xfrm>
          <a:prstGeom prst="rect">
            <a:avLst/>
          </a:prstGeom>
        </p:spPr>
      </p:pic>
    </p:spTree>
    <p:extLst>
      <p:ext uri="{BB962C8B-B14F-4D97-AF65-F5344CB8AC3E}">
        <p14:creationId xmlns:p14="http://schemas.microsoft.com/office/powerpoint/2010/main" val="1437075805"/>
      </p:ext>
    </p:extLst>
  </p:cSld>
  <p:clrMap bg1="lt1" tx1="dk1" bg2="lt2" tx2="dk2" accent1="accent1" accent2="accent2" accent3="accent3" accent4="accent4" accent5="accent5" accent6="accent6" hlink="hlink" folHlink="folHlink"/>
  <p:sldLayoutIdLst>
    <p:sldLayoutId id="2147483680" r:id="rId1"/>
    <p:sldLayoutId id="2147483654" r:id="rId2"/>
    <p:sldLayoutId id="2147483649" r:id="rId3"/>
    <p:sldLayoutId id="2147483655" r:id="rId4"/>
    <p:sldLayoutId id="2147483650" r:id="rId5"/>
    <p:sldLayoutId id="2147483670" r:id="rId6"/>
    <p:sldLayoutId id="2147483671" r:id="rId7"/>
    <p:sldLayoutId id="2147483673" r:id="rId8"/>
    <p:sldLayoutId id="2147483674" r:id="rId9"/>
    <p:sldLayoutId id="2147483675" r:id="rId10"/>
    <p:sldLayoutId id="2147483676" r:id="rId11"/>
    <p:sldLayoutId id="2147483677" r:id="rId12"/>
    <p:sldLayoutId id="2147483678" r:id="rId13"/>
    <p:sldLayoutId id="2147483681" r:id="rId14"/>
    <p:sldLayoutId id="2147483682" r:id="rId15"/>
  </p:sldLayoutIdLst>
  <p:txStyles>
    <p:titleStyle>
      <a:lvl1pPr algn="l" defTabSz="685800" rtl="0" eaLnBrk="1" latinLnBrk="0" hangingPunct="1">
        <a:lnSpc>
          <a:spcPct val="80000"/>
        </a:lnSpc>
        <a:spcBef>
          <a:spcPct val="0"/>
        </a:spcBef>
        <a:buNone/>
        <a:defRPr sz="4200" b="1" i="0" kern="1200" baseline="0">
          <a:solidFill>
            <a:srgbClr val="A6A6A6"/>
          </a:solidFill>
          <a:latin typeface="Arial" charset="0"/>
          <a:ea typeface="+mj-ea"/>
          <a:cs typeface="+mj-cs"/>
        </a:defRPr>
      </a:lvl1pPr>
    </p:titleStyle>
    <p:bodyStyle>
      <a:lvl1pPr marL="0" marR="0" indent="0" algn="l" defTabSz="685800" rtl="0" eaLnBrk="1" fontAlgn="auto" latinLnBrk="0" hangingPunct="1">
        <a:lnSpc>
          <a:spcPct val="100000"/>
        </a:lnSpc>
        <a:spcBef>
          <a:spcPts val="750"/>
        </a:spcBef>
        <a:spcAft>
          <a:spcPts val="0"/>
        </a:spcAft>
        <a:buClrTx/>
        <a:buSzTx/>
        <a:buFont typeface="Arial"/>
        <a:buNone/>
        <a:tabLst/>
        <a:defRPr sz="1800" kern="1200" baseline="0">
          <a:solidFill>
            <a:srgbClr val="595959"/>
          </a:solidFill>
          <a:latin typeface="+mn-lt"/>
          <a:ea typeface="+mn-ea"/>
          <a:cs typeface="+mn-cs"/>
        </a:defRPr>
      </a:lvl1pPr>
      <a:lvl2pPr marL="342900" marR="0" indent="0" algn="l" defTabSz="685800" rtl="0" eaLnBrk="1" fontAlgn="auto" latinLnBrk="0" hangingPunct="1">
        <a:lnSpc>
          <a:spcPct val="90000"/>
        </a:lnSpc>
        <a:spcBef>
          <a:spcPts val="375"/>
        </a:spcBef>
        <a:spcAft>
          <a:spcPts val="0"/>
        </a:spcAft>
        <a:buClrTx/>
        <a:buSzTx/>
        <a:buFont typeface="Courier New" charset="0"/>
        <a:buNone/>
        <a:tabLst/>
        <a:defRPr sz="1800" kern="1200">
          <a:solidFill>
            <a:srgbClr val="595959"/>
          </a:solidFill>
          <a:latin typeface="+mn-lt"/>
          <a:ea typeface="+mn-ea"/>
          <a:cs typeface="+mn-cs"/>
        </a:defRPr>
      </a:lvl2pPr>
      <a:lvl3pPr marL="685800" indent="0" algn="l" defTabSz="685800" rtl="0" eaLnBrk="1" latinLnBrk="0" hangingPunct="1">
        <a:lnSpc>
          <a:spcPct val="90000"/>
        </a:lnSpc>
        <a:spcBef>
          <a:spcPts val="375"/>
        </a:spcBef>
        <a:buFont typeface="Arial" charset="0"/>
        <a:buNone/>
        <a:defRPr sz="1500" kern="1200">
          <a:solidFill>
            <a:srgbClr val="595959"/>
          </a:solidFill>
          <a:latin typeface="+mn-lt"/>
          <a:ea typeface="+mn-ea"/>
          <a:cs typeface="+mn-cs"/>
        </a:defRPr>
      </a:lvl3pPr>
      <a:lvl4pPr marL="1200150" indent="-171450" algn="l" defTabSz="685800" rtl="0" eaLnBrk="1" latinLnBrk="0" hangingPunct="1">
        <a:lnSpc>
          <a:spcPct val="90000"/>
        </a:lnSpc>
        <a:spcBef>
          <a:spcPts val="375"/>
        </a:spcBef>
        <a:buFont typeface="Courier New" charset="0"/>
        <a:buChar char="o"/>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Management</a:t>
            </a:r>
            <a:endParaRPr lang="en-US" dirty="0"/>
          </a:p>
        </p:txBody>
      </p:sp>
      <p:sp>
        <p:nvSpPr>
          <p:cNvPr id="3" name="Text Placeholder 2"/>
          <p:cNvSpPr>
            <a:spLocks noGrp="1"/>
          </p:cNvSpPr>
          <p:nvPr>
            <p:ph type="body" sz="quarter" idx="10"/>
          </p:nvPr>
        </p:nvSpPr>
        <p:spPr/>
        <p:txBody>
          <a:bodyPr/>
          <a:lstStyle/>
          <a:p>
            <a:r>
              <a:rPr lang="en-US" dirty="0" smtClean="0"/>
              <a:t>August 2016</a:t>
            </a:r>
            <a:endParaRPr lang="en-US" dirty="0"/>
          </a:p>
        </p:txBody>
      </p:sp>
    </p:spTree>
    <p:extLst>
      <p:ext uri="{BB962C8B-B14F-4D97-AF65-F5344CB8AC3E}">
        <p14:creationId xmlns:p14="http://schemas.microsoft.com/office/powerpoint/2010/main" val="7621793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5" name="Rectangle 2"/>
          <p:cNvSpPr>
            <a:spLocks noGrp="1" noChangeArrowheads="1"/>
          </p:cNvSpPr>
          <p:nvPr>
            <p:ph type="title"/>
          </p:nvPr>
        </p:nvSpPr>
        <p:spPr/>
        <p:txBody>
          <a:bodyPr/>
          <a:lstStyle/>
          <a:p>
            <a:pPr eaLnBrk="1" hangingPunct="1"/>
            <a:r>
              <a:rPr lang="en-US" dirty="0"/>
              <a:t>Planning </a:t>
            </a:r>
            <a:r>
              <a:rPr lang="en-US" dirty="0" smtClean="0"/>
              <a:t>for Appraisals (cont.)</a:t>
            </a:r>
            <a:endParaRPr lang="en-US" dirty="0"/>
          </a:p>
        </p:txBody>
      </p:sp>
      <p:sp>
        <p:nvSpPr>
          <p:cNvPr id="13316" name="Rectangle 3"/>
          <p:cNvSpPr>
            <a:spLocks noGrp="1" noChangeArrowheads="1"/>
          </p:cNvSpPr>
          <p:nvPr>
            <p:ph idx="1"/>
          </p:nvPr>
        </p:nvSpPr>
        <p:spPr/>
        <p:txBody>
          <a:bodyPr/>
          <a:lstStyle/>
          <a:p>
            <a:pPr eaLnBrk="1" hangingPunct="1">
              <a:buFontTx/>
              <a:buNone/>
            </a:pPr>
            <a:r>
              <a:rPr lang="en-US" dirty="0">
                <a:latin typeface="Arial" charset="0"/>
              </a:rPr>
              <a:t>Difficult </a:t>
            </a:r>
            <a:r>
              <a:rPr lang="en-US" dirty="0" smtClean="0">
                <a:latin typeface="Arial" charset="0"/>
              </a:rPr>
              <a:t>Appraisals:</a:t>
            </a:r>
            <a:endParaRPr lang="en-US" dirty="0">
              <a:latin typeface="Arial" charset="0"/>
            </a:endParaRPr>
          </a:p>
          <a:p>
            <a:pPr marL="285750" indent="-285750" eaLnBrk="1" hangingPunct="1">
              <a:buFont typeface="Arial"/>
              <a:buChar char="•"/>
            </a:pPr>
            <a:r>
              <a:rPr lang="en-US" dirty="0">
                <a:latin typeface="Arial" charset="0"/>
              </a:rPr>
              <a:t>Describe unsatisfactory </a:t>
            </a:r>
            <a:r>
              <a:rPr lang="en-US" dirty="0" smtClean="0">
                <a:latin typeface="Arial" charset="0"/>
              </a:rPr>
              <a:t>performance/behavior.</a:t>
            </a:r>
            <a:endParaRPr lang="en-US" dirty="0">
              <a:latin typeface="Arial" charset="0"/>
            </a:endParaRPr>
          </a:p>
          <a:p>
            <a:pPr marL="285750" indent="-285750" eaLnBrk="1" hangingPunct="1">
              <a:buFont typeface="Arial"/>
              <a:buChar char="•"/>
            </a:pPr>
            <a:r>
              <a:rPr lang="en-US" dirty="0">
                <a:latin typeface="Arial" charset="0"/>
              </a:rPr>
              <a:t>Cite specific observed </a:t>
            </a:r>
            <a:r>
              <a:rPr lang="en-US" dirty="0" smtClean="0">
                <a:latin typeface="Arial" charset="0"/>
              </a:rPr>
              <a:t>examples: </a:t>
            </a:r>
            <a:r>
              <a:rPr lang="en-US" dirty="0">
                <a:latin typeface="Arial" charset="0"/>
              </a:rPr>
              <a:t>past </a:t>
            </a:r>
            <a:r>
              <a:rPr lang="en-US" dirty="0" smtClean="0">
                <a:latin typeface="Arial" charset="0"/>
              </a:rPr>
              <a:t>incidents, inability to meet goals, impact </a:t>
            </a:r>
            <a:r>
              <a:rPr lang="en-US" dirty="0">
                <a:latin typeface="Arial" charset="0"/>
              </a:rPr>
              <a:t>on employee, team, </a:t>
            </a:r>
            <a:r>
              <a:rPr lang="en-US" dirty="0" smtClean="0">
                <a:latin typeface="Arial" charset="0"/>
              </a:rPr>
              <a:t>customers, </a:t>
            </a:r>
            <a:r>
              <a:rPr lang="en-US" dirty="0">
                <a:latin typeface="Arial" charset="0"/>
              </a:rPr>
              <a:t>department, </a:t>
            </a:r>
            <a:r>
              <a:rPr lang="en-US" dirty="0" smtClean="0">
                <a:latin typeface="Arial" charset="0"/>
              </a:rPr>
              <a:t>etc.</a:t>
            </a:r>
            <a:endParaRPr lang="en-US" dirty="0">
              <a:latin typeface="Arial" charset="0"/>
            </a:endParaRPr>
          </a:p>
          <a:p>
            <a:pPr marL="285750" indent="-285750" eaLnBrk="1" hangingPunct="1">
              <a:buFont typeface="Arial"/>
              <a:buChar char="•"/>
            </a:pPr>
            <a:r>
              <a:rPr lang="en-US" dirty="0">
                <a:latin typeface="Arial" charset="0"/>
              </a:rPr>
              <a:t>Solicit </a:t>
            </a:r>
            <a:r>
              <a:rPr lang="en-US" dirty="0" smtClean="0">
                <a:latin typeface="Arial" charset="0"/>
              </a:rPr>
              <a:t>a constructive </a:t>
            </a:r>
            <a:r>
              <a:rPr lang="en-US" dirty="0">
                <a:latin typeface="Arial" charset="0"/>
              </a:rPr>
              <a:t>employee action plan to resolve or ameliorate the performance failures or behavioral </a:t>
            </a:r>
            <a:r>
              <a:rPr lang="en-US" dirty="0" smtClean="0">
                <a:latin typeface="Arial" charset="0"/>
              </a:rPr>
              <a:t>issues.</a:t>
            </a:r>
            <a:endParaRPr lang="en-US" dirty="0">
              <a:latin typeface="Arial" charset="0"/>
            </a:endParaRPr>
          </a:p>
          <a:p>
            <a:pPr marL="285750" indent="-285750" eaLnBrk="1" hangingPunct="1">
              <a:buFont typeface="Arial"/>
              <a:buChar char="•"/>
            </a:pPr>
            <a:r>
              <a:rPr lang="en-US" dirty="0">
                <a:latin typeface="Arial" charset="0"/>
              </a:rPr>
              <a:t>Review action plan and establish milestone date(s) to review progress.</a:t>
            </a:r>
          </a:p>
          <a:p>
            <a:pPr marL="285750" indent="-285750" eaLnBrk="1" hangingPunct="1">
              <a:buFont typeface="Arial"/>
              <a:buChar char="•"/>
            </a:pPr>
            <a:endParaRPr lang="en-US" dirty="0">
              <a:latin typeface="Arial" charset="0"/>
            </a:endParaRPr>
          </a:p>
        </p:txBody>
      </p:sp>
      <p:sp>
        <p:nvSpPr>
          <p:cNvPr id="1331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CA46ACAF-9D53-6740-ADA3-706C3FF9C2F8}" type="slidenum">
              <a:rPr lang="en-US">
                <a:solidFill>
                  <a:srgbClr val="618DD1"/>
                </a:solidFill>
              </a:rPr>
              <a:pPr algn="r"/>
              <a:t>10</a:t>
            </a:fld>
            <a:endParaRPr lang="en-US" dirty="0">
              <a:solidFill>
                <a:srgbClr val="618DD1"/>
              </a:solidFill>
            </a:endParaRPr>
          </a:p>
        </p:txBody>
      </p:sp>
    </p:spTree>
    <p:extLst>
      <p:ext uri="{BB962C8B-B14F-4D97-AF65-F5344CB8AC3E}">
        <p14:creationId xmlns:p14="http://schemas.microsoft.com/office/powerpoint/2010/main" val="193281083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11</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42536188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p:cNvSpPr>
            <a:spLocks noGrp="1" noChangeArrowheads="1"/>
          </p:cNvSpPr>
          <p:nvPr>
            <p:ph type="title"/>
          </p:nvPr>
        </p:nvSpPr>
        <p:spPr/>
        <p:txBody>
          <a:bodyPr/>
          <a:lstStyle/>
          <a:p>
            <a:pPr eaLnBrk="1" hangingPunct="1"/>
            <a:r>
              <a:rPr lang="en-US" dirty="0"/>
              <a:t>Developing </a:t>
            </a:r>
            <a:r>
              <a:rPr lang="en-US" dirty="0" smtClean="0"/>
              <a:t>Ongoing Performance Communication</a:t>
            </a:r>
            <a:endParaRPr lang="en-US" dirty="0"/>
          </a:p>
        </p:txBody>
      </p:sp>
      <p:sp>
        <p:nvSpPr>
          <p:cNvPr id="14340" name="Rectangle 3"/>
          <p:cNvSpPr>
            <a:spLocks noGrp="1" noChangeArrowheads="1"/>
          </p:cNvSpPr>
          <p:nvPr>
            <p:ph idx="1"/>
          </p:nvPr>
        </p:nvSpPr>
        <p:spPr/>
        <p:txBody>
          <a:bodyPr/>
          <a:lstStyle/>
          <a:p>
            <a:pPr eaLnBrk="1" hangingPunct="1"/>
            <a:r>
              <a:rPr lang="en-US" dirty="0">
                <a:latin typeface="Arial" charset="0"/>
              </a:rPr>
              <a:t>Recognize performance management is a continuing process to assist everyone in enhancing performance and development</a:t>
            </a:r>
            <a:r>
              <a:rPr lang="en-US" dirty="0" smtClean="0">
                <a:latin typeface="Arial" charset="0"/>
              </a:rPr>
              <a:t>.</a:t>
            </a:r>
            <a:endParaRPr lang="en-US" dirty="0">
              <a:latin typeface="Arial" charset="0"/>
            </a:endParaRPr>
          </a:p>
          <a:p>
            <a:pPr eaLnBrk="1" hangingPunct="1"/>
            <a:r>
              <a:rPr lang="en-US" dirty="0">
                <a:latin typeface="Arial" charset="0"/>
              </a:rPr>
              <a:t>Establish milestone dates for periodic monitoring of performance objectives and progress reports in objective terms</a:t>
            </a:r>
            <a:r>
              <a:rPr lang="en-US" dirty="0" smtClean="0">
                <a:latin typeface="Arial" charset="0"/>
              </a:rPr>
              <a:t>.</a:t>
            </a:r>
            <a:endParaRPr lang="en-US" dirty="0">
              <a:latin typeface="Arial" charset="0"/>
            </a:endParaRPr>
          </a:p>
          <a:p>
            <a:r>
              <a:rPr lang="en-US" dirty="0">
                <a:latin typeface="Arial" charset="0"/>
              </a:rPr>
              <a:t>Be </a:t>
            </a:r>
            <a:r>
              <a:rPr lang="en-US" dirty="0" smtClean="0">
                <a:latin typeface="Arial" charset="0"/>
              </a:rPr>
              <a:t>aware </a:t>
            </a:r>
            <a:r>
              <a:rPr lang="en-US" dirty="0">
                <a:latin typeface="Arial" charset="0"/>
              </a:rPr>
              <a:t>that </a:t>
            </a:r>
            <a:r>
              <a:rPr lang="en-US" dirty="0" smtClean="0">
                <a:latin typeface="Arial" charset="0"/>
              </a:rPr>
              <a:t>goals or objectives may need </a:t>
            </a:r>
            <a:r>
              <a:rPr lang="en-US" dirty="0">
                <a:latin typeface="Arial" charset="0"/>
              </a:rPr>
              <a:t>to be changed or retargeted during the review period.</a:t>
            </a:r>
          </a:p>
          <a:p>
            <a:pPr eaLnBrk="1" hangingPunct="1"/>
            <a:r>
              <a:rPr lang="en-US" dirty="0" smtClean="0">
                <a:latin typeface="Arial" charset="0"/>
              </a:rPr>
              <a:t> </a:t>
            </a:r>
            <a:endParaRPr lang="en-US" b="1" dirty="0">
              <a:latin typeface="Arial" charset="0"/>
            </a:endParaRPr>
          </a:p>
        </p:txBody>
      </p:sp>
      <p:sp>
        <p:nvSpPr>
          <p:cNvPr id="14338"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F8D04AC9-ABB4-6648-B8B2-78A7670C4FA0}" type="slidenum">
              <a:rPr lang="en-US">
                <a:solidFill>
                  <a:srgbClr val="618DD1"/>
                </a:solidFill>
              </a:rPr>
              <a:pPr algn="r"/>
              <a:t>12</a:t>
            </a:fld>
            <a:endParaRPr lang="en-US" dirty="0">
              <a:solidFill>
                <a:srgbClr val="618DD1"/>
              </a:solidFill>
            </a:endParaRPr>
          </a:p>
        </p:txBody>
      </p:sp>
    </p:spTree>
    <p:extLst>
      <p:ext uri="{BB962C8B-B14F-4D97-AF65-F5344CB8AC3E}">
        <p14:creationId xmlns:p14="http://schemas.microsoft.com/office/powerpoint/2010/main" val="107475032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3" name="Rectangle 2"/>
          <p:cNvSpPr>
            <a:spLocks noGrp="1" noChangeArrowheads="1"/>
          </p:cNvSpPr>
          <p:nvPr>
            <p:ph type="title"/>
          </p:nvPr>
        </p:nvSpPr>
        <p:spPr/>
        <p:txBody>
          <a:bodyPr/>
          <a:lstStyle/>
          <a:p>
            <a:pPr eaLnBrk="1" hangingPunct="1"/>
            <a:r>
              <a:rPr lang="en-US" dirty="0">
                <a:latin typeface="Arial" charset="0"/>
              </a:rPr>
              <a:t>Developing </a:t>
            </a:r>
            <a:r>
              <a:rPr lang="en-US" dirty="0" smtClean="0">
                <a:latin typeface="Arial" charset="0"/>
              </a:rPr>
              <a:t>Ongoing </a:t>
            </a:r>
            <a:r>
              <a:rPr lang="en-US" dirty="0">
                <a:latin typeface="Arial" charset="0"/>
              </a:rPr>
              <a:t>Performance </a:t>
            </a:r>
            <a:r>
              <a:rPr lang="en-US" dirty="0" smtClean="0">
                <a:latin typeface="Arial" charset="0"/>
              </a:rPr>
              <a:t>Communication (cont.)</a:t>
            </a:r>
            <a:endParaRPr lang="en-US" dirty="0">
              <a:latin typeface="Arial" charset="0"/>
            </a:endParaRPr>
          </a:p>
        </p:txBody>
      </p:sp>
      <p:sp>
        <p:nvSpPr>
          <p:cNvPr id="15364" name="Rectangle 3"/>
          <p:cNvSpPr>
            <a:spLocks noGrp="1" noChangeArrowheads="1"/>
          </p:cNvSpPr>
          <p:nvPr>
            <p:ph idx="1"/>
          </p:nvPr>
        </p:nvSpPr>
        <p:spPr/>
        <p:txBody>
          <a:bodyPr/>
          <a:lstStyle/>
          <a:p>
            <a:pPr eaLnBrk="1" hangingPunct="1"/>
            <a:r>
              <a:rPr lang="en-US" dirty="0">
                <a:latin typeface="Arial" charset="0"/>
              </a:rPr>
              <a:t>Maintain open communication channels to ensure that issues are elevated quickly and resolved expeditiously</a:t>
            </a:r>
            <a:r>
              <a:rPr lang="en-US" dirty="0" smtClean="0">
                <a:latin typeface="Arial" charset="0"/>
              </a:rPr>
              <a:t>.</a:t>
            </a:r>
            <a:endParaRPr lang="en-US" dirty="0">
              <a:latin typeface="Arial" charset="0"/>
            </a:endParaRPr>
          </a:p>
          <a:p>
            <a:pPr eaLnBrk="1" hangingPunct="1"/>
            <a:r>
              <a:rPr lang="en-US" dirty="0">
                <a:latin typeface="Arial" charset="0"/>
              </a:rPr>
              <a:t>Coach, </a:t>
            </a:r>
            <a:r>
              <a:rPr lang="en-US" dirty="0" smtClean="0">
                <a:latin typeface="Arial" charset="0"/>
              </a:rPr>
              <a:t>assist </a:t>
            </a:r>
            <a:r>
              <a:rPr lang="en-US" dirty="0">
                <a:latin typeface="Arial" charset="0"/>
              </a:rPr>
              <a:t>and/or </a:t>
            </a:r>
            <a:r>
              <a:rPr lang="en-US" dirty="0" smtClean="0">
                <a:latin typeface="Arial" charset="0"/>
              </a:rPr>
              <a:t>redirect </a:t>
            </a:r>
            <a:r>
              <a:rPr lang="en-US" dirty="0">
                <a:latin typeface="Arial" charset="0"/>
              </a:rPr>
              <a:t>employees who request assistance and those who are failing to meet standards.</a:t>
            </a:r>
          </a:p>
          <a:p>
            <a:pPr eaLnBrk="1" hangingPunct="1"/>
            <a:endParaRPr lang="en-US" dirty="0">
              <a:latin typeface="Arial" charset="0"/>
            </a:endParaRPr>
          </a:p>
          <a:p>
            <a:pPr eaLnBrk="1" hangingPunct="1"/>
            <a:endParaRPr lang="en-US" dirty="0">
              <a:latin typeface="Arial" charset="0"/>
            </a:endParaRPr>
          </a:p>
          <a:p>
            <a:pPr eaLnBrk="1" hangingPunct="1"/>
            <a:endParaRPr lang="en-US" sz="1600" dirty="0">
              <a:latin typeface="Arial" charset="0"/>
            </a:endParaRPr>
          </a:p>
        </p:txBody>
      </p:sp>
      <p:sp>
        <p:nvSpPr>
          <p:cNvPr id="15362"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C864347D-F529-AD40-A2D9-5607901F9060}" type="slidenum">
              <a:rPr lang="en-US">
                <a:solidFill>
                  <a:srgbClr val="618DD1"/>
                </a:solidFill>
              </a:rPr>
              <a:pPr algn="r"/>
              <a:t>13</a:t>
            </a:fld>
            <a:endParaRPr lang="en-US" dirty="0">
              <a:solidFill>
                <a:srgbClr val="618DD1"/>
              </a:solidFill>
            </a:endParaRPr>
          </a:p>
        </p:txBody>
      </p:sp>
    </p:spTree>
    <p:extLst>
      <p:ext uri="{BB962C8B-B14F-4D97-AF65-F5344CB8AC3E}">
        <p14:creationId xmlns:p14="http://schemas.microsoft.com/office/powerpoint/2010/main" val="11292577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14</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396778090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7" name="Rectangle 2"/>
          <p:cNvSpPr>
            <a:spLocks noGrp="1" noChangeArrowheads="1"/>
          </p:cNvSpPr>
          <p:nvPr>
            <p:ph type="title"/>
          </p:nvPr>
        </p:nvSpPr>
        <p:spPr/>
        <p:txBody>
          <a:bodyPr/>
          <a:lstStyle/>
          <a:p>
            <a:pPr eaLnBrk="1" hangingPunct="1"/>
            <a:r>
              <a:rPr lang="en-US" dirty="0" smtClean="0">
                <a:latin typeface="Arial" charset="0"/>
              </a:rPr>
              <a:t>Setting Goals and Objectives</a:t>
            </a:r>
            <a:endParaRPr lang="en-US" dirty="0">
              <a:latin typeface="Arial" charset="0"/>
            </a:endParaRPr>
          </a:p>
        </p:txBody>
      </p:sp>
      <p:sp>
        <p:nvSpPr>
          <p:cNvPr id="16388" name="Rectangle 3"/>
          <p:cNvSpPr>
            <a:spLocks noGrp="1" noChangeArrowheads="1"/>
          </p:cNvSpPr>
          <p:nvPr>
            <p:ph idx="1"/>
          </p:nvPr>
        </p:nvSpPr>
        <p:spPr/>
        <p:txBody>
          <a:bodyPr/>
          <a:lstStyle/>
          <a:p>
            <a:pPr eaLnBrk="1" hangingPunct="1"/>
            <a:r>
              <a:rPr lang="en-US" dirty="0">
                <a:latin typeface="Arial" charset="0"/>
              </a:rPr>
              <a:t>Define and establish specific </a:t>
            </a:r>
            <a:r>
              <a:rPr lang="en-US" dirty="0" smtClean="0">
                <a:latin typeface="Arial" charset="0"/>
              </a:rPr>
              <a:t>goals and objectives </a:t>
            </a:r>
            <a:r>
              <a:rPr lang="en-US" dirty="0">
                <a:latin typeface="Arial" charset="0"/>
              </a:rPr>
              <a:t>for the review period</a:t>
            </a:r>
            <a:r>
              <a:rPr lang="en-US" dirty="0" smtClean="0">
                <a:latin typeface="Arial" charset="0"/>
              </a:rPr>
              <a:t>.</a:t>
            </a:r>
            <a:endParaRPr lang="en-US" dirty="0">
              <a:latin typeface="Arial" charset="0"/>
            </a:endParaRPr>
          </a:p>
          <a:p>
            <a:pPr eaLnBrk="1" hangingPunct="1"/>
            <a:r>
              <a:rPr lang="en-US" dirty="0">
                <a:latin typeface="Arial" charset="0"/>
              </a:rPr>
              <a:t>Create mutually agreed </a:t>
            </a:r>
            <a:r>
              <a:rPr lang="en-US" dirty="0" smtClean="0">
                <a:latin typeface="Arial" charset="0"/>
              </a:rPr>
              <a:t>timelines for progress </a:t>
            </a:r>
            <a:r>
              <a:rPr lang="en-US" dirty="0">
                <a:latin typeface="Arial" charset="0"/>
              </a:rPr>
              <a:t>reports on goals and objectives</a:t>
            </a:r>
            <a:r>
              <a:rPr lang="en-US" dirty="0" smtClean="0">
                <a:latin typeface="Arial" charset="0"/>
              </a:rPr>
              <a:t>.</a:t>
            </a:r>
            <a:endParaRPr lang="en-US" dirty="0">
              <a:latin typeface="Arial" charset="0"/>
            </a:endParaRPr>
          </a:p>
          <a:p>
            <a:pPr eaLnBrk="1" hangingPunct="1"/>
            <a:r>
              <a:rPr lang="en-US" dirty="0">
                <a:latin typeface="Arial" charset="0"/>
              </a:rPr>
              <a:t>Communicate changes or redirection of goals and objectives in a timely manner.</a:t>
            </a:r>
          </a:p>
          <a:p>
            <a:pPr eaLnBrk="1" hangingPunct="1">
              <a:buFontTx/>
              <a:buNone/>
            </a:pPr>
            <a:endParaRPr lang="en-US" dirty="0">
              <a:latin typeface="Arial" charset="0"/>
            </a:endParaRPr>
          </a:p>
        </p:txBody>
      </p:sp>
      <p:sp>
        <p:nvSpPr>
          <p:cNvPr id="16386"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26C3D31C-A1F7-3241-8598-4F71E963E968}" type="slidenum">
              <a:rPr lang="en-US">
                <a:solidFill>
                  <a:srgbClr val="618DD1"/>
                </a:solidFill>
              </a:rPr>
              <a:pPr algn="r"/>
              <a:t>15</a:t>
            </a:fld>
            <a:endParaRPr lang="en-US" dirty="0">
              <a:solidFill>
                <a:srgbClr val="618DD1"/>
              </a:solidFill>
            </a:endParaRPr>
          </a:p>
        </p:txBody>
      </p:sp>
    </p:spTree>
    <p:extLst>
      <p:ext uri="{BB962C8B-B14F-4D97-AF65-F5344CB8AC3E}">
        <p14:creationId xmlns:p14="http://schemas.microsoft.com/office/powerpoint/2010/main" val="117298042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1" name="Rectangle 2"/>
          <p:cNvSpPr>
            <a:spLocks noGrp="1" noChangeArrowheads="1"/>
          </p:cNvSpPr>
          <p:nvPr>
            <p:ph type="title"/>
          </p:nvPr>
        </p:nvSpPr>
        <p:spPr/>
        <p:txBody>
          <a:bodyPr/>
          <a:lstStyle/>
          <a:p>
            <a:pPr eaLnBrk="1" hangingPunct="1"/>
            <a:r>
              <a:rPr lang="en-US" dirty="0" smtClean="0"/>
              <a:t>Setting Goals and Objectives (cont.)</a:t>
            </a:r>
            <a:endParaRPr lang="en-US" dirty="0">
              <a:latin typeface="Arial" charset="0"/>
            </a:endParaRPr>
          </a:p>
        </p:txBody>
      </p:sp>
      <p:sp>
        <p:nvSpPr>
          <p:cNvPr id="17412" name="Rectangle 3"/>
          <p:cNvSpPr>
            <a:spLocks noGrp="1" noChangeArrowheads="1"/>
          </p:cNvSpPr>
          <p:nvPr>
            <p:ph idx="1"/>
          </p:nvPr>
        </p:nvSpPr>
        <p:spPr/>
        <p:txBody>
          <a:bodyPr/>
          <a:lstStyle/>
          <a:p>
            <a:pPr eaLnBrk="1" hangingPunct="1">
              <a:buFontTx/>
              <a:buNone/>
            </a:pPr>
            <a:r>
              <a:rPr lang="en-US" dirty="0">
                <a:latin typeface="Arial" charset="0"/>
              </a:rPr>
              <a:t>Use SMART goal </a:t>
            </a:r>
            <a:r>
              <a:rPr lang="en-US" dirty="0" smtClean="0">
                <a:latin typeface="Arial" charset="0"/>
              </a:rPr>
              <a:t>criteria:</a:t>
            </a:r>
            <a:endParaRPr lang="en-US" dirty="0">
              <a:latin typeface="Arial" charset="0"/>
            </a:endParaRPr>
          </a:p>
          <a:p>
            <a:pPr eaLnBrk="1" hangingPunct="1">
              <a:buFont typeface="Wingdings" charset="0"/>
              <a:buChar char="ü"/>
            </a:pPr>
            <a:r>
              <a:rPr lang="en-US" b="1" dirty="0" smtClean="0">
                <a:latin typeface="Arial" charset="0"/>
              </a:rPr>
              <a:t>S</a:t>
            </a:r>
            <a:r>
              <a:rPr lang="en-US" dirty="0" smtClean="0">
                <a:latin typeface="Arial" charset="0"/>
              </a:rPr>
              <a:t>pecific</a:t>
            </a:r>
            <a:endParaRPr lang="en-US" dirty="0">
              <a:latin typeface="Arial" charset="0"/>
            </a:endParaRPr>
          </a:p>
          <a:p>
            <a:pPr eaLnBrk="1" hangingPunct="1">
              <a:buFont typeface="Wingdings" charset="0"/>
              <a:buChar char="ü"/>
            </a:pPr>
            <a:r>
              <a:rPr lang="en-US" b="1" dirty="0" smtClean="0">
                <a:latin typeface="Arial" charset="0"/>
              </a:rPr>
              <a:t>M</a:t>
            </a:r>
            <a:r>
              <a:rPr lang="en-US" dirty="0" smtClean="0">
                <a:latin typeface="Arial" charset="0"/>
              </a:rPr>
              <a:t>easurable</a:t>
            </a:r>
            <a:endParaRPr lang="en-US" dirty="0">
              <a:latin typeface="Arial" charset="0"/>
            </a:endParaRPr>
          </a:p>
          <a:p>
            <a:pPr eaLnBrk="1" hangingPunct="1">
              <a:buFont typeface="Wingdings" charset="0"/>
              <a:buChar char="ü"/>
            </a:pPr>
            <a:r>
              <a:rPr lang="en-US" b="1" dirty="0" smtClean="0">
                <a:latin typeface="Arial" charset="0"/>
              </a:rPr>
              <a:t>A</a:t>
            </a:r>
            <a:r>
              <a:rPr lang="en-US" dirty="0" smtClean="0">
                <a:latin typeface="Arial" charset="0"/>
              </a:rPr>
              <a:t>chievable</a:t>
            </a:r>
            <a:endParaRPr lang="en-US" dirty="0">
              <a:latin typeface="Arial" charset="0"/>
            </a:endParaRPr>
          </a:p>
          <a:p>
            <a:pPr eaLnBrk="1" hangingPunct="1">
              <a:buFont typeface="Wingdings" charset="0"/>
              <a:buChar char="ü"/>
            </a:pPr>
            <a:r>
              <a:rPr lang="en-US" b="1" dirty="0" smtClean="0">
                <a:latin typeface="Arial" charset="0"/>
              </a:rPr>
              <a:t>R</a:t>
            </a:r>
            <a:r>
              <a:rPr lang="en-US" dirty="0" smtClean="0">
                <a:latin typeface="Arial" charset="0"/>
              </a:rPr>
              <a:t>elevant</a:t>
            </a:r>
            <a:endParaRPr lang="en-US" dirty="0">
              <a:latin typeface="Arial" charset="0"/>
            </a:endParaRPr>
          </a:p>
          <a:p>
            <a:pPr eaLnBrk="1" hangingPunct="1">
              <a:buFont typeface="Wingdings" charset="0"/>
              <a:buChar char="ü"/>
            </a:pPr>
            <a:r>
              <a:rPr lang="en-US" b="1" dirty="0" smtClean="0">
                <a:latin typeface="Arial" charset="0"/>
              </a:rPr>
              <a:t>T</a:t>
            </a:r>
            <a:r>
              <a:rPr lang="en-US" dirty="0" smtClean="0">
                <a:latin typeface="Arial" charset="0"/>
              </a:rPr>
              <a:t>ime-centered</a:t>
            </a:r>
            <a:endParaRPr lang="en-US" dirty="0">
              <a:latin typeface="Arial" charset="0"/>
            </a:endParaRPr>
          </a:p>
          <a:p>
            <a:pPr eaLnBrk="1" hangingPunct="1">
              <a:buFontTx/>
              <a:buNone/>
            </a:pPr>
            <a:endParaRPr lang="en-US" b="1" dirty="0">
              <a:latin typeface="Arial" charset="0"/>
            </a:endParaRPr>
          </a:p>
        </p:txBody>
      </p:sp>
      <p:sp>
        <p:nvSpPr>
          <p:cNvPr id="17410"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7D89029F-1D27-004D-A142-435B824BDD9C}" type="slidenum">
              <a:rPr lang="en-US">
                <a:solidFill>
                  <a:srgbClr val="618DD1"/>
                </a:solidFill>
              </a:rPr>
              <a:pPr algn="r"/>
              <a:t>16</a:t>
            </a:fld>
            <a:endParaRPr lang="en-US" dirty="0">
              <a:solidFill>
                <a:srgbClr val="618DD1"/>
              </a:solidFill>
            </a:endParaRPr>
          </a:p>
        </p:txBody>
      </p:sp>
    </p:spTree>
    <p:extLst>
      <p:ext uri="{BB962C8B-B14F-4D97-AF65-F5344CB8AC3E}">
        <p14:creationId xmlns:p14="http://schemas.microsoft.com/office/powerpoint/2010/main" val="290171634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pPr eaLnBrk="1" hangingPunct="1"/>
            <a:r>
              <a:rPr lang="en-US" dirty="0" smtClean="0">
                <a:latin typeface="Arial" charset="0"/>
              </a:rPr>
              <a:t>Setting Goals and Objectives (cont.)</a:t>
            </a:r>
            <a:endParaRPr lang="en-US" dirty="0">
              <a:latin typeface="Arial" charset="0"/>
            </a:endParaRPr>
          </a:p>
        </p:txBody>
      </p:sp>
      <p:sp>
        <p:nvSpPr>
          <p:cNvPr id="18436" name="Rectangle 3"/>
          <p:cNvSpPr>
            <a:spLocks noGrp="1" noChangeArrowheads="1"/>
          </p:cNvSpPr>
          <p:nvPr>
            <p:ph idx="1"/>
          </p:nvPr>
        </p:nvSpPr>
        <p:spPr/>
        <p:txBody>
          <a:bodyPr/>
          <a:lstStyle/>
          <a:p>
            <a:pPr eaLnBrk="1" hangingPunct="1"/>
            <a:r>
              <a:rPr lang="en-US" dirty="0">
                <a:latin typeface="Arial" charset="0"/>
              </a:rPr>
              <a:t>Align goals </a:t>
            </a:r>
            <a:r>
              <a:rPr lang="en-US" dirty="0" smtClean="0">
                <a:latin typeface="Arial" charset="0"/>
              </a:rPr>
              <a:t>and objectives with </a:t>
            </a:r>
            <a:r>
              <a:rPr lang="en-US" dirty="0">
                <a:latin typeface="Arial" charset="0"/>
              </a:rPr>
              <a:t>the organization’s business plan</a:t>
            </a:r>
            <a:r>
              <a:rPr lang="en-US" dirty="0" smtClean="0">
                <a:latin typeface="Arial" charset="0"/>
              </a:rPr>
              <a:t>.</a:t>
            </a:r>
            <a:endParaRPr lang="en-US" dirty="0">
              <a:latin typeface="Arial" charset="0"/>
            </a:endParaRPr>
          </a:p>
          <a:p>
            <a:pPr eaLnBrk="1" hangingPunct="1"/>
            <a:r>
              <a:rPr lang="en-US" dirty="0">
                <a:latin typeface="Arial" charset="0"/>
              </a:rPr>
              <a:t>Establish mutually </a:t>
            </a:r>
            <a:r>
              <a:rPr lang="en-US" dirty="0" smtClean="0">
                <a:latin typeface="Arial" charset="0"/>
              </a:rPr>
              <a:t>agreed-upon </a:t>
            </a:r>
            <a:r>
              <a:rPr lang="en-US" dirty="0">
                <a:latin typeface="Arial" charset="0"/>
              </a:rPr>
              <a:t>goals </a:t>
            </a:r>
            <a:r>
              <a:rPr lang="en-US" dirty="0" smtClean="0">
                <a:latin typeface="Arial" charset="0"/>
              </a:rPr>
              <a:t>between employee and manager.</a:t>
            </a:r>
            <a:endParaRPr lang="en-US" dirty="0">
              <a:latin typeface="Arial" charset="0"/>
            </a:endParaRPr>
          </a:p>
          <a:p>
            <a:pPr eaLnBrk="1" hangingPunct="1"/>
            <a:r>
              <a:rPr lang="en-US" dirty="0">
                <a:latin typeface="Arial" charset="0"/>
              </a:rPr>
              <a:t>Recommend and recognize behaviors that are aligned with organizational business plans</a:t>
            </a:r>
            <a:r>
              <a:rPr lang="en-US" dirty="0" smtClean="0">
                <a:latin typeface="Arial" charset="0"/>
              </a:rPr>
              <a:t>.</a:t>
            </a:r>
            <a:endParaRPr lang="en-US" dirty="0">
              <a:latin typeface="Arial" charset="0"/>
            </a:endParaRPr>
          </a:p>
          <a:p>
            <a:pPr eaLnBrk="1" hangingPunct="1"/>
            <a:r>
              <a:rPr lang="en-US" dirty="0">
                <a:latin typeface="Arial" charset="0"/>
              </a:rPr>
              <a:t>Establish milestone review dates.</a:t>
            </a:r>
          </a:p>
          <a:p>
            <a:pPr eaLnBrk="1" hangingPunct="1"/>
            <a:endParaRPr lang="en-US" b="1" dirty="0">
              <a:latin typeface="Arial" charset="0"/>
            </a:endParaRPr>
          </a:p>
          <a:p>
            <a:pPr eaLnBrk="1" hangingPunct="1">
              <a:buFontTx/>
              <a:buNone/>
            </a:pPr>
            <a:endParaRPr lang="en-US" sz="1600" dirty="0">
              <a:latin typeface="Arial" charset="0"/>
            </a:endParaRPr>
          </a:p>
          <a:p>
            <a:pPr eaLnBrk="1" hangingPunct="1">
              <a:buFontTx/>
              <a:buNone/>
            </a:pPr>
            <a:endParaRPr lang="en-US" sz="1600" dirty="0">
              <a:latin typeface="Arial" charset="0"/>
            </a:endParaRPr>
          </a:p>
          <a:p>
            <a:pPr eaLnBrk="1" hangingPunct="1">
              <a:buFontTx/>
              <a:buNone/>
            </a:pPr>
            <a:endParaRPr lang="en-US" sz="1600" b="1" dirty="0">
              <a:latin typeface="Arial" charset="0"/>
            </a:endParaRPr>
          </a:p>
        </p:txBody>
      </p:sp>
      <p:sp>
        <p:nvSpPr>
          <p:cNvPr id="1843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D4543F3A-3037-234E-BF9F-433C48F1BAA9}" type="slidenum">
              <a:rPr lang="en-US">
                <a:solidFill>
                  <a:srgbClr val="618DD1"/>
                </a:solidFill>
              </a:rPr>
              <a:pPr algn="r"/>
              <a:t>17</a:t>
            </a:fld>
            <a:endParaRPr lang="en-US" dirty="0">
              <a:solidFill>
                <a:srgbClr val="618DD1"/>
              </a:solidFill>
            </a:endParaRPr>
          </a:p>
        </p:txBody>
      </p:sp>
    </p:spTree>
    <p:extLst>
      <p:ext uri="{BB962C8B-B14F-4D97-AF65-F5344CB8AC3E}">
        <p14:creationId xmlns:p14="http://schemas.microsoft.com/office/powerpoint/2010/main" val="35503746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18</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19623445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Rectangle 2"/>
          <p:cNvSpPr>
            <a:spLocks noGrp="1" noChangeArrowheads="1"/>
          </p:cNvSpPr>
          <p:nvPr>
            <p:ph type="title"/>
          </p:nvPr>
        </p:nvSpPr>
        <p:spPr/>
        <p:txBody>
          <a:bodyPr/>
          <a:lstStyle/>
          <a:p>
            <a:pPr eaLnBrk="1" hangingPunct="1"/>
            <a:r>
              <a:rPr lang="en-US" dirty="0" smtClean="0">
                <a:latin typeface="Arial" charset="0"/>
              </a:rPr>
              <a:t>Ratings</a:t>
            </a:r>
            <a:endParaRPr lang="en-US" dirty="0">
              <a:latin typeface="Arial" charset="0"/>
            </a:endParaRPr>
          </a:p>
        </p:txBody>
      </p:sp>
      <p:sp>
        <p:nvSpPr>
          <p:cNvPr id="19460" name="Rectangle 3"/>
          <p:cNvSpPr>
            <a:spLocks noGrp="1" noChangeArrowheads="1"/>
          </p:cNvSpPr>
          <p:nvPr>
            <p:ph idx="1"/>
          </p:nvPr>
        </p:nvSpPr>
        <p:spPr/>
        <p:txBody>
          <a:bodyPr/>
          <a:lstStyle/>
          <a:p>
            <a:pPr marL="285750" indent="-285750" eaLnBrk="1" hangingPunct="1">
              <a:buFont typeface="Arial" panose="020B0604020202020204" pitchFamily="34" charset="0"/>
              <a:buChar char="•"/>
            </a:pPr>
            <a:r>
              <a:rPr lang="en-US" dirty="0">
                <a:latin typeface="Arial" charset="0"/>
              </a:rPr>
              <a:t>Excellent</a:t>
            </a:r>
          </a:p>
          <a:p>
            <a:pPr marL="285750" indent="-285750" eaLnBrk="1" hangingPunct="1">
              <a:buFont typeface="Arial" panose="020B0604020202020204" pitchFamily="34" charset="0"/>
              <a:buChar char="•"/>
            </a:pPr>
            <a:r>
              <a:rPr lang="en-US" dirty="0" smtClean="0">
                <a:latin typeface="Arial" charset="0"/>
              </a:rPr>
              <a:t>Good</a:t>
            </a:r>
            <a:endParaRPr lang="en-US" dirty="0">
              <a:latin typeface="Arial" charset="0"/>
            </a:endParaRPr>
          </a:p>
          <a:p>
            <a:pPr marL="285750" indent="-285750" eaLnBrk="1" hangingPunct="1">
              <a:buFont typeface="Arial" panose="020B0604020202020204" pitchFamily="34" charset="0"/>
              <a:buChar char="•"/>
            </a:pPr>
            <a:r>
              <a:rPr lang="en-US" dirty="0" smtClean="0">
                <a:latin typeface="Arial" charset="0"/>
              </a:rPr>
              <a:t>Acceptable</a:t>
            </a:r>
            <a:endParaRPr lang="en-US" dirty="0">
              <a:latin typeface="Arial" charset="0"/>
            </a:endParaRPr>
          </a:p>
          <a:p>
            <a:pPr marL="285750" indent="-285750" eaLnBrk="1" hangingPunct="1">
              <a:buFont typeface="Arial" panose="020B0604020202020204" pitchFamily="34" charset="0"/>
              <a:buChar char="•"/>
            </a:pPr>
            <a:r>
              <a:rPr lang="en-US" dirty="0">
                <a:latin typeface="Arial" charset="0"/>
              </a:rPr>
              <a:t>Unsatisfactory</a:t>
            </a:r>
          </a:p>
        </p:txBody>
      </p:sp>
      <p:sp>
        <p:nvSpPr>
          <p:cNvPr id="19458"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0053B199-E8BE-0A46-A361-3E55545707A6}" type="slidenum">
              <a:rPr lang="en-US">
                <a:solidFill>
                  <a:srgbClr val="618DD1"/>
                </a:solidFill>
              </a:rPr>
              <a:pPr algn="r"/>
              <a:t>19</a:t>
            </a:fld>
            <a:endParaRPr lang="en-US" dirty="0">
              <a:solidFill>
                <a:srgbClr val="618DD1"/>
              </a:solidFill>
            </a:endParaRPr>
          </a:p>
        </p:txBody>
      </p:sp>
    </p:spTree>
    <p:extLst>
      <p:ext uri="{BB962C8B-B14F-4D97-AF65-F5344CB8AC3E}">
        <p14:creationId xmlns:p14="http://schemas.microsoft.com/office/powerpoint/2010/main" val="9320323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p:txBody>
          <a:bodyPr/>
          <a:lstStyle/>
          <a:p>
            <a:pPr eaLnBrk="1" hangingPunct="1"/>
            <a:r>
              <a:rPr lang="en-US" dirty="0">
                <a:latin typeface="Arial" charset="0"/>
              </a:rPr>
              <a:t>Introduction</a:t>
            </a:r>
          </a:p>
        </p:txBody>
      </p:sp>
      <p:sp>
        <p:nvSpPr>
          <p:cNvPr id="7172" name="Rectangle 3"/>
          <p:cNvSpPr>
            <a:spLocks noGrp="1" noChangeArrowheads="1"/>
          </p:cNvSpPr>
          <p:nvPr>
            <p:ph idx="1"/>
          </p:nvPr>
        </p:nvSpPr>
        <p:spPr/>
        <p:txBody>
          <a:bodyPr/>
          <a:lstStyle/>
          <a:p>
            <a:r>
              <a:rPr lang="en-US" dirty="0" smtClean="0"/>
              <a:t>Performance management is the management </a:t>
            </a:r>
            <a:r>
              <a:rPr lang="en-US" dirty="0"/>
              <a:t>of employees, </a:t>
            </a:r>
            <a:r>
              <a:rPr lang="en-US" dirty="0" smtClean="0"/>
              <a:t>departments </a:t>
            </a:r>
            <a:r>
              <a:rPr lang="en-US" dirty="0"/>
              <a:t>and organizations </a:t>
            </a:r>
            <a:r>
              <a:rPr lang="en-US" dirty="0" smtClean="0"/>
              <a:t>for the purpose of ensuring that </a:t>
            </a:r>
            <a:r>
              <a:rPr lang="en-US" dirty="0"/>
              <a:t>goals and objectives are being reached efficiently and effectively. </a:t>
            </a:r>
            <a:r>
              <a:rPr lang="en-US" dirty="0" smtClean="0"/>
              <a:t>It involves </a:t>
            </a:r>
            <a:r>
              <a:rPr lang="en-US" dirty="0"/>
              <a:t>defining what effective performance looks </a:t>
            </a:r>
            <a:r>
              <a:rPr lang="en-US" dirty="0" smtClean="0"/>
              <a:t>like and includes the development and use of tools </a:t>
            </a:r>
            <a:r>
              <a:rPr lang="en-US" dirty="0"/>
              <a:t>and procedures necessary to measure performance</a:t>
            </a:r>
            <a:r>
              <a:rPr lang="en-US" dirty="0" smtClean="0"/>
              <a:t>.</a:t>
            </a:r>
          </a:p>
          <a:p>
            <a:r>
              <a:rPr lang="en-US" dirty="0" smtClean="0"/>
              <a:t>A successful performance management program helps an employer retain talented employees, keep them engaged, enhance employee learning,  build a winning corporate culture and be a successful company.</a:t>
            </a:r>
          </a:p>
          <a:p>
            <a:r>
              <a:rPr lang="en-US" dirty="0" smtClean="0">
                <a:solidFill>
                  <a:schemeClr val="tx1"/>
                </a:solidFill>
              </a:rPr>
              <a:t>This </a:t>
            </a:r>
            <a:r>
              <a:rPr lang="en-US" dirty="0">
                <a:solidFill>
                  <a:schemeClr val="tx1"/>
                </a:solidFill>
              </a:rPr>
              <a:t>presentation </a:t>
            </a:r>
            <a:r>
              <a:rPr lang="en-US" dirty="0" smtClean="0">
                <a:solidFill>
                  <a:schemeClr val="tx1"/>
                </a:solidFill>
              </a:rPr>
              <a:t>provides you with information on </a:t>
            </a:r>
            <a:r>
              <a:rPr lang="en-US" dirty="0">
                <a:solidFill>
                  <a:schemeClr val="tx1"/>
                </a:solidFill>
              </a:rPr>
              <a:t>our performance </a:t>
            </a:r>
            <a:r>
              <a:rPr lang="en-US" dirty="0" smtClean="0">
                <a:solidFill>
                  <a:schemeClr val="tx1"/>
                </a:solidFill>
              </a:rPr>
              <a:t>management program. It will help you improve your management skills and your employees’ performance. </a:t>
            </a:r>
            <a:endParaRPr lang="en-US" dirty="0">
              <a:solidFill>
                <a:schemeClr val="tx1"/>
              </a:solidFill>
            </a:endParaRPr>
          </a:p>
          <a:p>
            <a:pPr eaLnBrk="1" hangingPunct="1">
              <a:lnSpc>
                <a:spcPct val="80000"/>
              </a:lnSpc>
              <a:buFontTx/>
              <a:buNone/>
            </a:pPr>
            <a:endParaRPr lang="en-US" dirty="0">
              <a:latin typeface="Arial" charset="0"/>
            </a:endParaRPr>
          </a:p>
        </p:txBody>
      </p:sp>
      <p:sp>
        <p:nvSpPr>
          <p:cNvPr id="7170"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33143D86-21CB-694F-817C-FB1D6C97EC01}" type="slidenum">
              <a:rPr lang="en-US">
                <a:solidFill>
                  <a:srgbClr val="618DD1"/>
                </a:solidFill>
              </a:rPr>
              <a:pPr algn="r"/>
              <a:t>2</a:t>
            </a:fld>
            <a:endParaRPr lang="en-US" dirty="0">
              <a:solidFill>
                <a:srgbClr val="618DD1"/>
              </a:solidFill>
            </a:endParaRPr>
          </a:p>
        </p:txBody>
      </p:sp>
    </p:spTree>
    <p:extLst>
      <p:ext uri="{BB962C8B-B14F-4D97-AF65-F5344CB8AC3E}">
        <p14:creationId xmlns:p14="http://schemas.microsoft.com/office/powerpoint/2010/main" val="353315561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p:cNvSpPr>
            <a:spLocks noGrp="1" noChangeArrowheads="1"/>
          </p:cNvSpPr>
          <p:nvPr>
            <p:ph type="title"/>
          </p:nvPr>
        </p:nvSpPr>
        <p:spPr/>
        <p:txBody>
          <a:bodyPr/>
          <a:lstStyle/>
          <a:p>
            <a:pPr eaLnBrk="1" hangingPunct="1"/>
            <a:r>
              <a:rPr lang="en-US" sz="3600" dirty="0" smtClean="0">
                <a:latin typeface="Arial" charset="0"/>
              </a:rPr>
              <a:t>Ratings (cont.)</a:t>
            </a:r>
            <a:endParaRPr lang="en-US" sz="3600" dirty="0">
              <a:latin typeface="Arial" charset="0"/>
            </a:endParaRPr>
          </a:p>
        </p:txBody>
      </p:sp>
      <p:sp>
        <p:nvSpPr>
          <p:cNvPr id="20484" name="Rectangle 3"/>
          <p:cNvSpPr>
            <a:spLocks noGrp="1" noChangeArrowheads="1"/>
          </p:cNvSpPr>
          <p:nvPr>
            <p:ph idx="1"/>
          </p:nvPr>
        </p:nvSpPr>
        <p:spPr/>
        <p:txBody>
          <a:bodyPr/>
          <a:lstStyle/>
          <a:p>
            <a:pPr eaLnBrk="1" hangingPunct="1">
              <a:buFontTx/>
              <a:buNone/>
            </a:pPr>
            <a:r>
              <a:rPr lang="en-US" dirty="0" smtClean="0">
                <a:latin typeface="Arial" charset="0"/>
              </a:rPr>
              <a:t>Excellent:</a:t>
            </a:r>
            <a:endParaRPr lang="en-US" dirty="0">
              <a:latin typeface="Arial" charset="0"/>
            </a:endParaRPr>
          </a:p>
          <a:p>
            <a:pPr marL="285750" indent="-285750" eaLnBrk="1" hangingPunct="1">
              <a:buFont typeface="Arial"/>
              <a:buChar char="•"/>
            </a:pPr>
            <a:r>
              <a:rPr lang="en-US" dirty="0">
                <a:latin typeface="Arial" charset="0"/>
              </a:rPr>
              <a:t>Consistently exceeds performance standards</a:t>
            </a:r>
          </a:p>
          <a:p>
            <a:pPr marL="285750" indent="-285750" eaLnBrk="1" hangingPunct="1">
              <a:buFont typeface="Arial"/>
              <a:buChar char="•"/>
            </a:pPr>
            <a:r>
              <a:rPr lang="en-US" dirty="0">
                <a:latin typeface="Arial" charset="0"/>
              </a:rPr>
              <a:t>Continuously contributes to the organization’s success by adding significant value</a:t>
            </a:r>
          </a:p>
          <a:p>
            <a:pPr marL="285750" indent="-285750" eaLnBrk="1" hangingPunct="1">
              <a:buFont typeface="Arial"/>
              <a:buChar char="•"/>
            </a:pPr>
            <a:r>
              <a:rPr lang="en-US" dirty="0">
                <a:latin typeface="Arial" charset="0"/>
              </a:rPr>
              <a:t>Demonstrates a comprehensive understanding of work; takes action to identify needs and solve problems</a:t>
            </a:r>
          </a:p>
          <a:p>
            <a:pPr marL="285750" indent="-285750" eaLnBrk="1" hangingPunct="1">
              <a:buFont typeface="Arial"/>
              <a:buChar char="•"/>
            </a:pPr>
            <a:endParaRPr lang="en-US" dirty="0">
              <a:latin typeface="Arial" charset="0"/>
            </a:endParaRPr>
          </a:p>
        </p:txBody>
      </p:sp>
      <p:sp>
        <p:nvSpPr>
          <p:cNvPr id="20482" name="Slide Number Placeholder 4"/>
          <p:cNvSpPr>
            <a:spLocks noGrp="1"/>
          </p:cNvSpPr>
          <p:nvPr>
            <p:ph type="sldNum" sz="quarter" idx="12"/>
          </p:nvPr>
        </p:nvSpPr>
        <p:spPr>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188DBBE9-38A6-D745-8384-407EA5DF4468}" type="slidenum">
              <a:rPr lang="en-US">
                <a:solidFill>
                  <a:srgbClr val="618DD1"/>
                </a:solidFill>
              </a:rPr>
              <a:pPr algn="r"/>
              <a:t>20</a:t>
            </a:fld>
            <a:endParaRPr lang="en-US" dirty="0">
              <a:solidFill>
                <a:srgbClr val="618DD1"/>
              </a:solidFill>
            </a:endParaRPr>
          </a:p>
        </p:txBody>
      </p:sp>
    </p:spTree>
    <p:extLst>
      <p:ext uri="{BB962C8B-B14F-4D97-AF65-F5344CB8AC3E}">
        <p14:creationId xmlns:p14="http://schemas.microsoft.com/office/powerpoint/2010/main" val="281838358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FB4295C2-58DF-994E-B77E-BDAA3E03EF69}" type="slidenum">
              <a:rPr lang="en-US">
                <a:solidFill>
                  <a:srgbClr val="618DD1"/>
                </a:solidFill>
              </a:rPr>
              <a:pPr algn="r"/>
              <a:t>21</a:t>
            </a:fld>
            <a:endParaRPr lang="en-US" dirty="0">
              <a:solidFill>
                <a:srgbClr val="618DD1"/>
              </a:solidFill>
            </a:endParaRPr>
          </a:p>
        </p:txBody>
      </p:sp>
      <p:sp>
        <p:nvSpPr>
          <p:cNvPr id="21507" name="Rectangle 2"/>
          <p:cNvSpPr>
            <a:spLocks noGrp="1" noChangeArrowheads="1"/>
          </p:cNvSpPr>
          <p:nvPr>
            <p:ph type="title"/>
          </p:nvPr>
        </p:nvSpPr>
        <p:spPr>
          <a:xfrm>
            <a:off x="782129" y="447643"/>
            <a:ext cx="7909560" cy="1143000"/>
          </a:xfrm>
        </p:spPr>
        <p:txBody>
          <a:bodyPr/>
          <a:lstStyle/>
          <a:p>
            <a:pPr eaLnBrk="1" hangingPunct="1"/>
            <a:r>
              <a:rPr lang="en-US" dirty="0" smtClean="0">
                <a:latin typeface="Arial" charset="0"/>
              </a:rPr>
              <a:t>Ratings (cont.)</a:t>
            </a:r>
            <a:endParaRPr lang="en-US" dirty="0">
              <a:latin typeface="Arial" charset="0"/>
            </a:endParaRPr>
          </a:p>
        </p:txBody>
      </p:sp>
      <p:sp>
        <p:nvSpPr>
          <p:cNvPr id="21508" name="Rectangle 3"/>
          <p:cNvSpPr>
            <a:spLocks noGrp="1" noChangeArrowheads="1"/>
          </p:cNvSpPr>
          <p:nvPr>
            <p:ph type="body" idx="1"/>
          </p:nvPr>
        </p:nvSpPr>
        <p:spPr>
          <a:xfrm>
            <a:off x="782129" y="1754278"/>
            <a:ext cx="7909560" cy="4114800"/>
          </a:xfrm>
        </p:spPr>
        <p:txBody>
          <a:bodyPr/>
          <a:lstStyle/>
          <a:p>
            <a:pPr eaLnBrk="1" hangingPunct="1">
              <a:buFontTx/>
              <a:buNone/>
            </a:pPr>
            <a:r>
              <a:rPr lang="en-US" dirty="0" smtClean="0">
                <a:latin typeface="Arial" charset="0"/>
              </a:rPr>
              <a:t>Good:</a:t>
            </a:r>
            <a:endParaRPr lang="en-US" dirty="0">
              <a:latin typeface="Arial" charset="0"/>
            </a:endParaRPr>
          </a:p>
          <a:p>
            <a:pPr marL="285750" indent="-285750" eaLnBrk="1" hangingPunct="1">
              <a:buFont typeface="Arial"/>
              <a:buChar char="•"/>
            </a:pPr>
            <a:r>
              <a:rPr lang="en-US" dirty="0">
                <a:latin typeface="Arial" charset="0"/>
              </a:rPr>
              <a:t>Meets performance standards</a:t>
            </a:r>
          </a:p>
          <a:p>
            <a:pPr marL="285750" indent="-285750" eaLnBrk="1" hangingPunct="1">
              <a:buFont typeface="Arial"/>
              <a:buChar char="•"/>
            </a:pPr>
            <a:r>
              <a:rPr lang="en-US" dirty="0">
                <a:latin typeface="Arial" charset="0"/>
              </a:rPr>
              <a:t>Competently performs all aspects of job functions and meets goals</a:t>
            </a:r>
          </a:p>
          <a:p>
            <a:pPr marL="285750" indent="-285750" eaLnBrk="1" hangingPunct="1">
              <a:buFont typeface="Arial"/>
              <a:buChar char="•"/>
            </a:pPr>
            <a:r>
              <a:rPr lang="en-US" dirty="0">
                <a:latin typeface="Arial" charset="0"/>
              </a:rPr>
              <a:t>Capably adjusts to changing workplace needs and work requirements</a:t>
            </a:r>
          </a:p>
          <a:p>
            <a:pPr eaLnBrk="1" hangingPunct="1"/>
            <a:endParaRPr lang="en-US" dirty="0">
              <a:latin typeface="Arial" charset="0"/>
            </a:endParaRPr>
          </a:p>
        </p:txBody>
      </p:sp>
    </p:spTree>
    <p:extLst>
      <p:ext uri="{BB962C8B-B14F-4D97-AF65-F5344CB8AC3E}">
        <p14:creationId xmlns:p14="http://schemas.microsoft.com/office/powerpoint/2010/main" val="298841237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2" name="Rectangle 3"/>
          <p:cNvSpPr>
            <a:spLocks noGrp="1" noChangeArrowheads="1"/>
          </p:cNvSpPr>
          <p:nvPr>
            <p:ph type="title"/>
          </p:nvPr>
        </p:nvSpPr>
        <p:spPr/>
        <p:txBody>
          <a:bodyPr/>
          <a:lstStyle/>
          <a:p>
            <a:pPr eaLnBrk="1" hangingPunct="1"/>
            <a:r>
              <a:rPr lang="en-US" sz="3600" dirty="0" smtClean="0">
                <a:latin typeface="Arial" charset="0"/>
              </a:rPr>
              <a:t>Ratings (cont.)</a:t>
            </a:r>
            <a:endParaRPr lang="en-US" sz="3600" dirty="0">
              <a:latin typeface="Arial" charset="0"/>
            </a:endParaRPr>
          </a:p>
        </p:txBody>
      </p:sp>
      <p:sp>
        <p:nvSpPr>
          <p:cNvPr id="22531" name="Rectangle 2"/>
          <p:cNvSpPr>
            <a:spLocks noGrp="1" noChangeArrowheads="1"/>
          </p:cNvSpPr>
          <p:nvPr>
            <p:ph idx="1"/>
          </p:nvPr>
        </p:nvSpPr>
        <p:spPr/>
        <p:txBody>
          <a:bodyPr/>
          <a:lstStyle/>
          <a:p>
            <a:pPr eaLnBrk="1" hangingPunct="1">
              <a:buFontTx/>
              <a:buNone/>
            </a:pPr>
            <a:r>
              <a:rPr lang="en-US" dirty="0" smtClean="0">
                <a:latin typeface="Arial" charset="0"/>
              </a:rPr>
              <a:t>Acceptable:</a:t>
            </a:r>
            <a:endParaRPr lang="en-US" dirty="0">
              <a:latin typeface="Arial" charset="0"/>
            </a:endParaRPr>
          </a:p>
          <a:p>
            <a:pPr marL="285750" indent="-285750" eaLnBrk="1" hangingPunct="1">
              <a:buFont typeface="Arial"/>
              <a:buChar char="•"/>
            </a:pPr>
            <a:r>
              <a:rPr lang="en-US" dirty="0">
                <a:latin typeface="Arial" charset="0"/>
              </a:rPr>
              <a:t>Generally meets expectations of the position</a:t>
            </a:r>
          </a:p>
          <a:p>
            <a:pPr marL="285750" indent="-285750" eaLnBrk="1" hangingPunct="1">
              <a:buFont typeface="Arial"/>
              <a:buChar char="•"/>
            </a:pPr>
            <a:r>
              <a:rPr lang="en-US" dirty="0">
                <a:latin typeface="Arial" charset="0"/>
              </a:rPr>
              <a:t>Competently performs aspects of the job function or goal</a:t>
            </a:r>
          </a:p>
          <a:p>
            <a:pPr marL="285750" indent="-285750" eaLnBrk="1" hangingPunct="1">
              <a:buFont typeface="Arial"/>
              <a:buChar char="•"/>
            </a:pPr>
            <a:r>
              <a:rPr lang="en-US" dirty="0">
                <a:latin typeface="Arial" charset="0"/>
              </a:rPr>
              <a:t>May require </a:t>
            </a:r>
            <a:r>
              <a:rPr lang="en-US" dirty="0" smtClean="0">
                <a:latin typeface="Arial" charset="0"/>
              </a:rPr>
              <a:t>performance improvement plan (PIP) </a:t>
            </a:r>
            <a:r>
              <a:rPr lang="en-US" dirty="0">
                <a:latin typeface="Arial" charset="0"/>
              </a:rPr>
              <a:t>to concentrate on areas of weakness</a:t>
            </a:r>
          </a:p>
          <a:p>
            <a:pPr marL="285750" indent="-285750" eaLnBrk="1" hangingPunct="1">
              <a:buFont typeface="Arial"/>
              <a:buChar char="•"/>
            </a:pPr>
            <a:r>
              <a:rPr lang="en-US" dirty="0">
                <a:latin typeface="Arial" charset="0"/>
              </a:rPr>
              <a:t>May require additional resources or training to move above rating</a:t>
            </a:r>
          </a:p>
        </p:txBody>
      </p:sp>
      <p:sp>
        <p:nvSpPr>
          <p:cNvPr id="22530" name="Slide Number Placeholder 4"/>
          <p:cNvSpPr>
            <a:spLocks noGrp="1"/>
          </p:cNvSpPr>
          <p:nvPr>
            <p:ph type="sldNum" sz="quarter" idx="12"/>
          </p:nvPr>
        </p:nvSpPr>
        <p:spPr>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D7E3E6DF-3C18-0A4B-AD5A-9CE56DD6F214}" type="slidenum">
              <a:rPr lang="en-US">
                <a:solidFill>
                  <a:srgbClr val="618DD1"/>
                </a:solidFill>
              </a:rPr>
              <a:pPr algn="r"/>
              <a:t>22</a:t>
            </a:fld>
            <a:endParaRPr lang="en-US" dirty="0">
              <a:solidFill>
                <a:srgbClr val="618DD1"/>
              </a:solidFill>
            </a:endParaRPr>
          </a:p>
        </p:txBody>
      </p:sp>
    </p:spTree>
    <p:extLst>
      <p:ext uri="{BB962C8B-B14F-4D97-AF65-F5344CB8AC3E}">
        <p14:creationId xmlns:p14="http://schemas.microsoft.com/office/powerpoint/2010/main" val="411910624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5" name="Rectangle 2"/>
          <p:cNvSpPr>
            <a:spLocks noGrp="1" noChangeArrowheads="1"/>
          </p:cNvSpPr>
          <p:nvPr>
            <p:ph type="title"/>
          </p:nvPr>
        </p:nvSpPr>
        <p:spPr/>
        <p:txBody>
          <a:bodyPr/>
          <a:lstStyle/>
          <a:p>
            <a:pPr eaLnBrk="1" hangingPunct="1"/>
            <a:r>
              <a:rPr lang="en-US" dirty="0" smtClean="0">
                <a:latin typeface="Arial" charset="0"/>
              </a:rPr>
              <a:t>Ratings (cont.)</a:t>
            </a:r>
            <a:endParaRPr lang="en-US" dirty="0">
              <a:latin typeface="Arial" charset="0"/>
            </a:endParaRPr>
          </a:p>
        </p:txBody>
      </p:sp>
      <p:sp>
        <p:nvSpPr>
          <p:cNvPr id="23556" name="Rectangle 3"/>
          <p:cNvSpPr>
            <a:spLocks noGrp="1" noChangeArrowheads="1"/>
          </p:cNvSpPr>
          <p:nvPr>
            <p:ph idx="1"/>
          </p:nvPr>
        </p:nvSpPr>
        <p:spPr/>
        <p:txBody>
          <a:bodyPr/>
          <a:lstStyle/>
          <a:p>
            <a:pPr eaLnBrk="1" hangingPunct="1">
              <a:buFontTx/>
              <a:buNone/>
            </a:pPr>
            <a:r>
              <a:rPr lang="en-US" dirty="0" smtClean="0">
                <a:latin typeface="Arial" charset="0"/>
              </a:rPr>
              <a:t>Unsatisfactory:</a:t>
            </a:r>
            <a:endParaRPr lang="en-US" dirty="0">
              <a:latin typeface="Arial" charset="0"/>
            </a:endParaRPr>
          </a:p>
          <a:p>
            <a:pPr marL="285750" indent="-285750" eaLnBrk="1" hangingPunct="1">
              <a:buFont typeface="Arial"/>
              <a:buChar char="•"/>
            </a:pPr>
            <a:r>
              <a:rPr lang="en-US" dirty="0">
                <a:latin typeface="Arial" charset="0"/>
              </a:rPr>
              <a:t>Fails to perform most aspects of the position</a:t>
            </a:r>
          </a:p>
          <a:p>
            <a:pPr marL="285750" indent="-285750" eaLnBrk="1" hangingPunct="1">
              <a:buFont typeface="Arial"/>
              <a:buChar char="•"/>
            </a:pPr>
            <a:r>
              <a:rPr lang="en-US" dirty="0">
                <a:latin typeface="Arial" charset="0"/>
              </a:rPr>
              <a:t>Performance levels are below expectations</a:t>
            </a:r>
          </a:p>
          <a:p>
            <a:pPr marL="285750" indent="-285750" eaLnBrk="1" hangingPunct="1">
              <a:buFont typeface="Arial"/>
              <a:buChar char="•"/>
            </a:pPr>
            <a:r>
              <a:rPr lang="en-US" dirty="0">
                <a:latin typeface="Arial" charset="0"/>
              </a:rPr>
              <a:t>Requires close guidance in performing routine job duties</a:t>
            </a:r>
          </a:p>
          <a:p>
            <a:pPr marL="285750" indent="-285750">
              <a:buFont typeface="Arial"/>
              <a:buChar char="•"/>
            </a:pPr>
            <a:r>
              <a:rPr lang="en-US" dirty="0">
                <a:latin typeface="Arial" charset="0"/>
              </a:rPr>
              <a:t>Requires PIP, with progress review </a:t>
            </a:r>
            <a:r>
              <a:rPr lang="en-US" dirty="0" smtClean="0">
                <a:latin typeface="Arial" charset="0"/>
              </a:rPr>
              <a:t>dates, </a:t>
            </a:r>
            <a:r>
              <a:rPr lang="en-US" dirty="0">
                <a:latin typeface="Arial" charset="0"/>
              </a:rPr>
              <a:t>to address areas of </a:t>
            </a:r>
            <a:r>
              <a:rPr lang="en-US" dirty="0" smtClean="0">
                <a:latin typeface="Arial" charset="0"/>
              </a:rPr>
              <a:t>weakness</a:t>
            </a:r>
            <a:endParaRPr lang="en-US" dirty="0">
              <a:latin typeface="Arial" charset="0"/>
            </a:endParaRPr>
          </a:p>
        </p:txBody>
      </p:sp>
      <p:sp>
        <p:nvSpPr>
          <p:cNvPr id="2355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F7243627-B50D-ED4F-8830-0471CBA6E91A}" type="slidenum">
              <a:rPr lang="en-US">
                <a:solidFill>
                  <a:srgbClr val="618DD1"/>
                </a:solidFill>
              </a:rPr>
              <a:pPr algn="r"/>
              <a:t>23</a:t>
            </a:fld>
            <a:endParaRPr lang="en-US" dirty="0">
              <a:solidFill>
                <a:srgbClr val="618DD1"/>
              </a:solidFill>
            </a:endParaRPr>
          </a:p>
        </p:txBody>
      </p:sp>
    </p:spTree>
    <p:extLst>
      <p:ext uri="{BB962C8B-B14F-4D97-AF65-F5344CB8AC3E}">
        <p14:creationId xmlns:p14="http://schemas.microsoft.com/office/powerpoint/2010/main" val="400109889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24</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188490572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pPr eaLnBrk="1" hangingPunct="1"/>
            <a:r>
              <a:rPr lang="en-US" dirty="0">
                <a:latin typeface="Arial" charset="0"/>
              </a:rPr>
              <a:t>Rating Perils</a:t>
            </a:r>
          </a:p>
        </p:txBody>
      </p:sp>
      <p:sp>
        <p:nvSpPr>
          <p:cNvPr id="24580" name="Rectangle 3"/>
          <p:cNvSpPr>
            <a:spLocks noGrp="1" noChangeArrowheads="1"/>
          </p:cNvSpPr>
          <p:nvPr>
            <p:ph idx="1"/>
          </p:nvPr>
        </p:nvSpPr>
        <p:spPr/>
        <p:txBody>
          <a:bodyPr/>
          <a:lstStyle/>
          <a:p>
            <a:pPr>
              <a:lnSpc>
                <a:spcPct val="90000"/>
              </a:lnSpc>
            </a:pPr>
            <a:r>
              <a:rPr lang="en-US" dirty="0" smtClean="0">
                <a:latin typeface="Arial" charset="0"/>
              </a:rPr>
              <a:t>Halo effect: </a:t>
            </a:r>
            <a:r>
              <a:rPr lang="en-US" dirty="0" smtClean="0"/>
              <a:t>the </a:t>
            </a:r>
            <a:r>
              <a:rPr lang="en-US" dirty="0"/>
              <a:t>individual’s performance is completely appraised on the basis of a perceived positive quality, feature or </a:t>
            </a:r>
            <a:r>
              <a:rPr lang="en-US" dirty="0" smtClean="0"/>
              <a:t>trait </a:t>
            </a:r>
          </a:p>
          <a:p>
            <a:pPr>
              <a:lnSpc>
                <a:spcPct val="90000"/>
              </a:lnSpc>
            </a:pPr>
            <a:r>
              <a:rPr lang="en-US" dirty="0" smtClean="0">
                <a:latin typeface="Arial" charset="0"/>
              </a:rPr>
              <a:t>Horn effect: t</a:t>
            </a:r>
            <a:r>
              <a:rPr lang="en-US" dirty="0" smtClean="0"/>
              <a:t>he </a:t>
            </a:r>
            <a:r>
              <a:rPr lang="en-US" dirty="0"/>
              <a:t>individual’s performance is completely appraised on the basis of a </a:t>
            </a:r>
            <a:r>
              <a:rPr lang="en-US" dirty="0" smtClean="0"/>
              <a:t>perceived negative </a:t>
            </a:r>
            <a:r>
              <a:rPr lang="en-US" dirty="0"/>
              <a:t>quality or </a:t>
            </a:r>
            <a:r>
              <a:rPr lang="en-US" dirty="0" smtClean="0"/>
              <a:t>feature </a:t>
            </a:r>
            <a:endParaRPr lang="en-US" dirty="0" smtClean="0">
              <a:latin typeface="Arial" charset="0"/>
            </a:endParaRPr>
          </a:p>
          <a:p>
            <a:pPr>
              <a:lnSpc>
                <a:spcPct val="90000"/>
              </a:lnSpc>
            </a:pPr>
            <a:r>
              <a:rPr lang="en-US" dirty="0" smtClean="0">
                <a:latin typeface="Arial" charset="0"/>
              </a:rPr>
              <a:t>Central tendency: lack </a:t>
            </a:r>
            <a:r>
              <a:rPr lang="en-US" dirty="0">
                <a:latin typeface="Arial" charset="0"/>
              </a:rPr>
              <a:t>of rating differentiation between </a:t>
            </a:r>
            <a:r>
              <a:rPr lang="en-US" dirty="0" smtClean="0">
                <a:latin typeface="Arial" charset="0"/>
              </a:rPr>
              <a:t>employees</a:t>
            </a:r>
            <a:endParaRPr lang="en-US" dirty="0">
              <a:latin typeface="Arial" charset="0"/>
            </a:endParaRPr>
          </a:p>
          <a:p>
            <a:pPr eaLnBrk="1" hangingPunct="1">
              <a:lnSpc>
                <a:spcPct val="90000"/>
              </a:lnSpc>
            </a:pPr>
            <a:r>
              <a:rPr lang="en-US" dirty="0" smtClean="0">
                <a:latin typeface="Arial" charset="0"/>
              </a:rPr>
              <a:t>Leniency: avoidance of </a:t>
            </a:r>
            <a:r>
              <a:rPr lang="en-US" dirty="0">
                <a:latin typeface="Arial" charset="0"/>
              </a:rPr>
              <a:t>honest ratings to avoid </a:t>
            </a:r>
            <a:r>
              <a:rPr lang="en-US" dirty="0" smtClean="0">
                <a:latin typeface="Arial" charset="0"/>
              </a:rPr>
              <a:t>conflict </a:t>
            </a:r>
            <a:endParaRPr lang="en-US" dirty="0">
              <a:latin typeface="Arial" charset="0"/>
            </a:endParaRPr>
          </a:p>
          <a:p>
            <a:pPr eaLnBrk="1" hangingPunct="1">
              <a:lnSpc>
                <a:spcPct val="90000"/>
              </a:lnSpc>
            </a:pPr>
            <a:r>
              <a:rPr lang="en-US" dirty="0" err="1" smtClean="0">
                <a:latin typeface="Arial" charset="0"/>
              </a:rPr>
              <a:t>Recency</a:t>
            </a:r>
            <a:r>
              <a:rPr lang="en-US" dirty="0" smtClean="0">
                <a:latin typeface="Arial" charset="0"/>
              </a:rPr>
              <a:t>: narrow </a:t>
            </a:r>
            <a:r>
              <a:rPr lang="en-US" dirty="0">
                <a:latin typeface="Arial" charset="0"/>
              </a:rPr>
              <a:t>focus on recent </a:t>
            </a:r>
            <a:r>
              <a:rPr lang="en-US" dirty="0" smtClean="0">
                <a:latin typeface="Arial" charset="0"/>
              </a:rPr>
              <a:t>events</a:t>
            </a:r>
            <a:endParaRPr lang="en-US" dirty="0">
              <a:latin typeface="Arial" charset="0"/>
            </a:endParaRPr>
          </a:p>
          <a:p>
            <a:pPr eaLnBrk="1" hangingPunct="1">
              <a:lnSpc>
                <a:spcPct val="90000"/>
              </a:lnSpc>
            </a:pPr>
            <a:r>
              <a:rPr lang="en-US" dirty="0" smtClean="0">
                <a:latin typeface="Arial" charset="0"/>
              </a:rPr>
              <a:t>Similarity/”like me”: favorable </a:t>
            </a:r>
            <a:r>
              <a:rPr lang="en-US" dirty="0">
                <a:latin typeface="Arial" charset="0"/>
              </a:rPr>
              <a:t>rating to employees who have similar values or interests to the </a:t>
            </a:r>
            <a:r>
              <a:rPr lang="en-US" dirty="0" smtClean="0">
                <a:latin typeface="Arial" charset="0"/>
              </a:rPr>
              <a:t>rater</a:t>
            </a:r>
            <a:endParaRPr lang="en-US" dirty="0">
              <a:latin typeface="Arial" charset="0"/>
            </a:endParaRPr>
          </a:p>
          <a:p>
            <a:pPr eaLnBrk="1" hangingPunct="1">
              <a:lnSpc>
                <a:spcPct val="90000"/>
              </a:lnSpc>
            </a:pPr>
            <a:r>
              <a:rPr lang="en-US" dirty="0" smtClean="0">
                <a:latin typeface="Arial" charset="0"/>
              </a:rPr>
              <a:t>Constancy: rating </a:t>
            </a:r>
            <a:r>
              <a:rPr lang="en-US" dirty="0">
                <a:latin typeface="Arial" charset="0"/>
              </a:rPr>
              <a:t>employees via rank order</a:t>
            </a:r>
          </a:p>
          <a:p>
            <a:pPr eaLnBrk="1" hangingPunct="1">
              <a:lnSpc>
                <a:spcPct val="90000"/>
              </a:lnSpc>
            </a:pPr>
            <a:endParaRPr lang="en-US" b="1" dirty="0">
              <a:latin typeface="Arial" charset="0"/>
            </a:endParaRPr>
          </a:p>
          <a:p>
            <a:pPr eaLnBrk="1" hangingPunct="1">
              <a:lnSpc>
                <a:spcPct val="90000"/>
              </a:lnSpc>
              <a:buFontTx/>
              <a:buNone/>
            </a:pPr>
            <a:endParaRPr lang="en-US" b="1" dirty="0">
              <a:latin typeface="Arial" charset="0"/>
            </a:endParaRPr>
          </a:p>
          <a:p>
            <a:pPr eaLnBrk="1" hangingPunct="1">
              <a:lnSpc>
                <a:spcPct val="90000"/>
              </a:lnSpc>
            </a:pPr>
            <a:endParaRPr lang="en-US" sz="1600" dirty="0">
              <a:latin typeface="Arial" charset="0"/>
            </a:endParaRPr>
          </a:p>
        </p:txBody>
      </p:sp>
      <p:sp>
        <p:nvSpPr>
          <p:cNvPr id="24578"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D1DD479B-C72E-134C-801F-899F5D7CC683}" type="slidenum">
              <a:rPr lang="en-US">
                <a:solidFill>
                  <a:srgbClr val="618DD1"/>
                </a:solidFill>
              </a:rPr>
              <a:pPr algn="r"/>
              <a:t>25</a:t>
            </a:fld>
            <a:endParaRPr lang="en-US" dirty="0">
              <a:solidFill>
                <a:srgbClr val="618DD1"/>
              </a:solidFill>
            </a:endParaRPr>
          </a:p>
        </p:txBody>
      </p:sp>
    </p:spTree>
    <p:extLst>
      <p:ext uri="{BB962C8B-B14F-4D97-AF65-F5344CB8AC3E}">
        <p14:creationId xmlns:p14="http://schemas.microsoft.com/office/powerpoint/2010/main" val="105006901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pPr eaLnBrk="1" hangingPunct="1"/>
            <a:r>
              <a:rPr lang="en-US" dirty="0" smtClean="0">
                <a:latin typeface="Arial" charset="0"/>
              </a:rPr>
              <a:t>Rating Perils (cont.)</a:t>
            </a:r>
            <a:endParaRPr lang="en-US" dirty="0">
              <a:latin typeface="Arial" charset="0"/>
            </a:endParaRPr>
          </a:p>
        </p:txBody>
      </p:sp>
      <p:sp>
        <p:nvSpPr>
          <p:cNvPr id="25604" name="Rectangle 3"/>
          <p:cNvSpPr>
            <a:spLocks noGrp="1" noChangeArrowheads="1"/>
          </p:cNvSpPr>
          <p:nvPr>
            <p:ph idx="1"/>
          </p:nvPr>
        </p:nvSpPr>
        <p:spPr/>
        <p:txBody>
          <a:bodyPr/>
          <a:lstStyle/>
          <a:p>
            <a:pPr eaLnBrk="1" hangingPunct="1"/>
            <a:r>
              <a:rPr lang="en-US" dirty="0" smtClean="0">
                <a:latin typeface="Arial" charset="0"/>
              </a:rPr>
              <a:t>Ways to avoid rating perils:</a:t>
            </a:r>
          </a:p>
          <a:p>
            <a:pPr marL="285750" indent="-285750" eaLnBrk="1" hangingPunct="1">
              <a:buFont typeface="Arial"/>
              <a:buChar char="•"/>
            </a:pPr>
            <a:r>
              <a:rPr lang="en-US" dirty="0" smtClean="0">
                <a:latin typeface="Arial" charset="0"/>
              </a:rPr>
              <a:t>Make </a:t>
            </a:r>
            <a:r>
              <a:rPr lang="en-US" dirty="0">
                <a:latin typeface="Arial" charset="0"/>
              </a:rPr>
              <a:t>objective </a:t>
            </a:r>
            <a:r>
              <a:rPr lang="en-US" dirty="0" smtClean="0">
                <a:latin typeface="Arial" charset="0"/>
              </a:rPr>
              <a:t>statements</a:t>
            </a:r>
            <a:endParaRPr lang="en-US" dirty="0">
              <a:latin typeface="Arial" charset="0"/>
            </a:endParaRPr>
          </a:p>
          <a:p>
            <a:pPr marL="285750" indent="-285750" eaLnBrk="1" hangingPunct="1">
              <a:buFont typeface="Arial"/>
              <a:buChar char="•"/>
            </a:pPr>
            <a:r>
              <a:rPr lang="en-US" dirty="0">
                <a:latin typeface="Arial" charset="0"/>
              </a:rPr>
              <a:t>Consider the totality of the </a:t>
            </a:r>
            <a:r>
              <a:rPr lang="en-US" dirty="0" smtClean="0">
                <a:latin typeface="Arial" charset="0"/>
              </a:rPr>
              <a:t>employee’s performance</a:t>
            </a:r>
            <a:endParaRPr lang="en-US" dirty="0">
              <a:latin typeface="Arial" charset="0"/>
            </a:endParaRPr>
          </a:p>
          <a:p>
            <a:pPr marL="285750" indent="-285750" eaLnBrk="1" hangingPunct="1">
              <a:buFont typeface="Arial"/>
              <a:buChar char="•"/>
            </a:pPr>
            <a:r>
              <a:rPr lang="en-US" dirty="0" smtClean="0">
                <a:latin typeface="Arial" charset="0"/>
              </a:rPr>
              <a:t>Make and keep adequate records with </a:t>
            </a:r>
            <a:r>
              <a:rPr lang="en-US" dirty="0">
                <a:latin typeface="Arial" charset="0"/>
              </a:rPr>
              <a:t>specific </a:t>
            </a:r>
            <a:r>
              <a:rPr lang="en-US" dirty="0" smtClean="0">
                <a:latin typeface="Arial" charset="0"/>
              </a:rPr>
              <a:t>examples</a:t>
            </a:r>
            <a:endParaRPr lang="en-US" dirty="0">
              <a:latin typeface="Arial" charset="0"/>
            </a:endParaRPr>
          </a:p>
          <a:p>
            <a:pPr marL="285750" indent="-285750" eaLnBrk="1" hangingPunct="1">
              <a:buFont typeface="Arial"/>
              <a:buChar char="•"/>
            </a:pPr>
            <a:r>
              <a:rPr lang="en-US" dirty="0" smtClean="0">
                <a:latin typeface="Arial" charset="0"/>
              </a:rPr>
              <a:t>Establish milestones </a:t>
            </a:r>
            <a:r>
              <a:rPr lang="en-US" dirty="0">
                <a:latin typeface="Arial" charset="0"/>
              </a:rPr>
              <a:t>for progress </a:t>
            </a:r>
            <a:r>
              <a:rPr lang="en-US" dirty="0" smtClean="0">
                <a:latin typeface="Arial" charset="0"/>
              </a:rPr>
              <a:t>reviews</a:t>
            </a:r>
            <a:endParaRPr lang="en-US" dirty="0">
              <a:latin typeface="Arial" charset="0"/>
            </a:endParaRPr>
          </a:p>
          <a:p>
            <a:pPr marL="285750" indent="-285750" eaLnBrk="1" hangingPunct="1">
              <a:buFont typeface="Arial"/>
              <a:buChar char="•"/>
            </a:pPr>
            <a:endParaRPr lang="en-US" b="1" dirty="0">
              <a:latin typeface="Arial" charset="0"/>
            </a:endParaRPr>
          </a:p>
        </p:txBody>
      </p:sp>
      <p:sp>
        <p:nvSpPr>
          <p:cNvPr id="25602"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6DA453AB-4ED8-AD40-BC92-DF5ADEE00AAE}" type="slidenum">
              <a:rPr lang="en-US">
                <a:solidFill>
                  <a:srgbClr val="618DD1"/>
                </a:solidFill>
              </a:rPr>
              <a:pPr algn="r"/>
              <a:t>26</a:t>
            </a:fld>
            <a:endParaRPr lang="en-US" dirty="0">
              <a:solidFill>
                <a:srgbClr val="618DD1"/>
              </a:solidFill>
            </a:endParaRPr>
          </a:p>
        </p:txBody>
      </p:sp>
    </p:spTree>
    <p:extLst>
      <p:ext uri="{BB962C8B-B14F-4D97-AF65-F5344CB8AC3E}">
        <p14:creationId xmlns:p14="http://schemas.microsoft.com/office/powerpoint/2010/main" val="14960670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3" name="Rectangle 2"/>
          <p:cNvSpPr>
            <a:spLocks noGrp="1" noChangeArrowheads="1"/>
          </p:cNvSpPr>
          <p:nvPr>
            <p:ph type="title"/>
          </p:nvPr>
        </p:nvSpPr>
        <p:spPr/>
        <p:txBody>
          <a:bodyPr/>
          <a:lstStyle/>
          <a:p>
            <a:pPr eaLnBrk="1" hangingPunct="1"/>
            <a:r>
              <a:rPr lang="en-US" dirty="0" smtClean="0">
                <a:latin typeface="Arial" charset="0"/>
              </a:rPr>
              <a:t>Rating Perils (cont.)</a:t>
            </a:r>
            <a:endParaRPr lang="en-US" dirty="0">
              <a:latin typeface="Arial" charset="0"/>
            </a:endParaRPr>
          </a:p>
        </p:txBody>
      </p:sp>
      <p:sp>
        <p:nvSpPr>
          <p:cNvPr id="25604" name="Rectangle 3"/>
          <p:cNvSpPr>
            <a:spLocks noGrp="1" noChangeArrowheads="1"/>
          </p:cNvSpPr>
          <p:nvPr>
            <p:ph idx="1"/>
          </p:nvPr>
        </p:nvSpPr>
        <p:spPr/>
        <p:txBody>
          <a:bodyPr/>
          <a:lstStyle/>
          <a:p>
            <a:pPr eaLnBrk="1" hangingPunct="1"/>
            <a:r>
              <a:rPr lang="en-US" dirty="0" smtClean="0">
                <a:latin typeface="Arial" charset="0"/>
              </a:rPr>
              <a:t>Ways to avoid rating perils:</a:t>
            </a:r>
          </a:p>
          <a:p>
            <a:pPr marL="285750" indent="-285750" eaLnBrk="1" hangingPunct="1">
              <a:buFont typeface="Arial"/>
              <a:buChar char="•"/>
            </a:pPr>
            <a:r>
              <a:rPr lang="en-US" dirty="0" smtClean="0">
                <a:latin typeface="Arial" charset="0"/>
              </a:rPr>
              <a:t>Discuss </a:t>
            </a:r>
            <a:r>
              <a:rPr lang="en-US" dirty="0">
                <a:latin typeface="Arial" charset="0"/>
              </a:rPr>
              <a:t>specific performance issues and behaviors </a:t>
            </a:r>
            <a:r>
              <a:rPr lang="en-US" dirty="0" smtClean="0">
                <a:latin typeface="Arial" charset="0"/>
              </a:rPr>
              <a:t>objectively </a:t>
            </a:r>
            <a:endParaRPr lang="en-US" dirty="0">
              <a:latin typeface="Arial" charset="0"/>
            </a:endParaRPr>
          </a:p>
          <a:p>
            <a:pPr marL="285750" indent="-285750" eaLnBrk="1" hangingPunct="1">
              <a:buFont typeface="Arial"/>
              <a:buChar char="•"/>
            </a:pPr>
            <a:r>
              <a:rPr lang="en-US" dirty="0" smtClean="0">
                <a:latin typeface="Arial" charset="0"/>
              </a:rPr>
              <a:t>Consider possible legal </a:t>
            </a:r>
            <a:r>
              <a:rPr lang="en-US" dirty="0">
                <a:latin typeface="Arial" charset="0"/>
              </a:rPr>
              <a:t>impact of inflated performance </a:t>
            </a:r>
            <a:r>
              <a:rPr lang="en-US" dirty="0" smtClean="0">
                <a:latin typeface="Arial" charset="0"/>
              </a:rPr>
              <a:t>ratings</a:t>
            </a:r>
            <a:endParaRPr lang="en-US" dirty="0">
              <a:latin typeface="Arial" charset="0"/>
            </a:endParaRPr>
          </a:p>
          <a:p>
            <a:pPr marL="285750" indent="-285750" eaLnBrk="1" hangingPunct="1">
              <a:buFont typeface="Arial"/>
              <a:buChar char="•"/>
            </a:pPr>
            <a:r>
              <a:rPr lang="en-US" dirty="0">
                <a:latin typeface="Arial" charset="0"/>
              </a:rPr>
              <a:t>Maintain clear and open communication </a:t>
            </a:r>
            <a:r>
              <a:rPr lang="en-US" dirty="0" smtClean="0">
                <a:latin typeface="Arial" charset="0"/>
              </a:rPr>
              <a:t>channels</a:t>
            </a:r>
            <a:endParaRPr lang="en-US" dirty="0">
              <a:latin typeface="Arial" charset="0"/>
            </a:endParaRPr>
          </a:p>
          <a:p>
            <a:pPr marL="285750" indent="-285750" eaLnBrk="1" hangingPunct="1">
              <a:buFont typeface="Arial"/>
              <a:buChar char="•"/>
            </a:pPr>
            <a:r>
              <a:rPr lang="en-US" dirty="0" smtClean="0">
                <a:latin typeface="Arial" charset="0"/>
              </a:rPr>
              <a:t>Avoid specific </a:t>
            </a:r>
            <a:r>
              <a:rPr lang="en-US" dirty="0">
                <a:latin typeface="Arial" charset="0"/>
              </a:rPr>
              <a:t>comments </a:t>
            </a:r>
            <a:r>
              <a:rPr lang="en-US" dirty="0" smtClean="0">
                <a:latin typeface="Arial" charset="0"/>
              </a:rPr>
              <a:t>or connotations that </a:t>
            </a:r>
            <a:r>
              <a:rPr lang="en-US" dirty="0">
                <a:latin typeface="Arial" charset="0"/>
              </a:rPr>
              <a:t>are connected </a:t>
            </a:r>
            <a:r>
              <a:rPr lang="en-US" dirty="0" smtClean="0">
                <a:latin typeface="Arial" charset="0"/>
              </a:rPr>
              <a:t>to </a:t>
            </a:r>
            <a:r>
              <a:rPr lang="en-US" dirty="0">
                <a:latin typeface="Arial" charset="0"/>
              </a:rPr>
              <a:t>age, race, sex, religion, national origin, </a:t>
            </a:r>
            <a:r>
              <a:rPr lang="en-US" dirty="0" smtClean="0">
                <a:latin typeface="Arial" charset="0"/>
              </a:rPr>
              <a:t>veteran status </a:t>
            </a:r>
            <a:r>
              <a:rPr lang="en-US" dirty="0">
                <a:latin typeface="Arial" charset="0"/>
              </a:rPr>
              <a:t>or a specific </a:t>
            </a:r>
            <a:r>
              <a:rPr lang="en-US" dirty="0" smtClean="0">
                <a:latin typeface="Arial" charset="0"/>
              </a:rPr>
              <a:t>disability.</a:t>
            </a:r>
            <a:endParaRPr lang="en-US" dirty="0">
              <a:latin typeface="Arial" charset="0"/>
            </a:endParaRPr>
          </a:p>
          <a:p>
            <a:pPr marL="285750" indent="-285750" eaLnBrk="1" hangingPunct="1">
              <a:buFont typeface="Arial"/>
              <a:buChar char="•"/>
            </a:pPr>
            <a:endParaRPr lang="en-US" b="1" dirty="0">
              <a:latin typeface="Arial" charset="0"/>
            </a:endParaRPr>
          </a:p>
        </p:txBody>
      </p:sp>
      <p:sp>
        <p:nvSpPr>
          <p:cNvPr id="25602"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6DA453AB-4ED8-AD40-BC92-DF5ADEE00AAE}" type="slidenum">
              <a:rPr lang="en-US">
                <a:solidFill>
                  <a:srgbClr val="618DD1"/>
                </a:solidFill>
              </a:rPr>
              <a:pPr algn="r"/>
              <a:t>27</a:t>
            </a:fld>
            <a:endParaRPr lang="en-US" dirty="0">
              <a:solidFill>
                <a:srgbClr val="618DD1"/>
              </a:solidFill>
            </a:endParaRPr>
          </a:p>
        </p:txBody>
      </p:sp>
    </p:spTree>
    <p:extLst>
      <p:ext uri="{BB962C8B-B14F-4D97-AF65-F5344CB8AC3E}">
        <p14:creationId xmlns:p14="http://schemas.microsoft.com/office/powerpoint/2010/main" val="412948631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28</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42466525"/>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7" name="Rectangle 2"/>
          <p:cNvSpPr>
            <a:spLocks noGrp="1" noChangeArrowheads="1"/>
          </p:cNvSpPr>
          <p:nvPr>
            <p:ph type="title"/>
          </p:nvPr>
        </p:nvSpPr>
        <p:spPr/>
        <p:txBody>
          <a:bodyPr/>
          <a:lstStyle/>
          <a:p>
            <a:pPr eaLnBrk="1" hangingPunct="1"/>
            <a:r>
              <a:rPr lang="en-US" dirty="0">
                <a:latin typeface="Arial" charset="0"/>
              </a:rPr>
              <a:t>Summary</a:t>
            </a:r>
          </a:p>
        </p:txBody>
      </p:sp>
      <p:sp>
        <p:nvSpPr>
          <p:cNvPr id="26628" name="Rectangle 3"/>
          <p:cNvSpPr>
            <a:spLocks noGrp="1" noChangeArrowheads="1"/>
          </p:cNvSpPr>
          <p:nvPr>
            <p:ph idx="1"/>
          </p:nvPr>
        </p:nvSpPr>
        <p:spPr/>
        <p:txBody>
          <a:bodyPr/>
          <a:lstStyle/>
          <a:p>
            <a:pPr eaLnBrk="1" hangingPunct="1"/>
            <a:r>
              <a:rPr lang="en-US" dirty="0" smtClean="0">
                <a:latin typeface="Arial" charset="0"/>
              </a:rPr>
              <a:t>Performance appraisal and performance management differ in form and frequency of occurrence.</a:t>
            </a:r>
          </a:p>
          <a:p>
            <a:pPr eaLnBrk="1" hangingPunct="1"/>
            <a:r>
              <a:rPr lang="en-US" dirty="0" smtClean="0">
                <a:latin typeface="Arial" charset="0"/>
              </a:rPr>
              <a:t>It is important to plan for performance appraisals and establish an appropriate environment for them.</a:t>
            </a:r>
            <a:endParaRPr lang="en-US" dirty="0">
              <a:latin typeface="Arial" charset="0"/>
            </a:endParaRPr>
          </a:p>
          <a:p>
            <a:r>
              <a:rPr lang="en-US" dirty="0" smtClean="0">
                <a:latin typeface="Arial" charset="0"/>
              </a:rPr>
              <a:t>Develop ongoing performance communication by recognizing </a:t>
            </a:r>
            <a:r>
              <a:rPr lang="en-US" dirty="0">
                <a:latin typeface="Arial" charset="0"/>
              </a:rPr>
              <a:t>performance management is a continuing </a:t>
            </a:r>
            <a:r>
              <a:rPr lang="en-US" dirty="0" smtClean="0">
                <a:latin typeface="Arial" charset="0"/>
              </a:rPr>
              <a:t>process.</a:t>
            </a:r>
            <a:endParaRPr lang="en-US" dirty="0">
              <a:latin typeface="Arial" charset="0"/>
            </a:endParaRPr>
          </a:p>
          <a:p>
            <a:r>
              <a:rPr lang="en-US" dirty="0">
                <a:latin typeface="Arial" charset="0"/>
              </a:rPr>
              <a:t>Define and establish specific goals and objectives for the review period</a:t>
            </a:r>
            <a:r>
              <a:rPr lang="en-US" dirty="0" smtClean="0">
                <a:latin typeface="Arial" charset="0"/>
              </a:rPr>
              <a:t>. Use SMART goals. </a:t>
            </a:r>
            <a:endParaRPr lang="en-US" dirty="0">
              <a:latin typeface="Arial" charset="0"/>
            </a:endParaRPr>
          </a:p>
          <a:p>
            <a:pPr eaLnBrk="1" hangingPunct="1"/>
            <a:r>
              <a:rPr lang="en-US" dirty="0" smtClean="0">
                <a:latin typeface="Arial" charset="0"/>
              </a:rPr>
              <a:t>Ratings perils should be avoided. </a:t>
            </a:r>
            <a:endParaRPr lang="en-US" dirty="0">
              <a:latin typeface="Arial" charset="0"/>
            </a:endParaRPr>
          </a:p>
          <a:p>
            <a:pPr eaLnBrk="1" hangingPunct="1">
              <a:buFontTx/>
              <a:buNone/>
            </a:pPr>
            <a:endParaRPr lang="en-US" dirty="0">
              <a:latin typeface="Arial" charset="0"/>
            </a:endParaRPr>
          </a:p>
          <a:p>
            <a:pPr eaLnBrk="1" hangingPunct="1">
              <a:buFontTx/>
              <a:buNone/>
            </a:pPr>
            <a:endParaRPr lang="en-US" dirty="0">
              <a:latin typeface="Arial" charset="0"/>
            </a:endParaRPr>
          </a:p>
        </p:txBody>
      </p:sp>
      <p:sp>
        <p:nvSpPr>
          <p:cNvPr id="26626"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22D9BFEF-99BE-3F46-89EB-A2A646FB3B74}" type="slidenum">
              <a:rPr lang="en-US">
                <a:solidFill>
                  <a:srgbClr val="618DD1"/>
                </a:solidFill>
              </a:rPr>
              <a:pPr algn="r"/>
              <a:t>29</a:t>
            </a:fld>
            <a:endParaRPr lang="en-US" dirty="0">
              <a:solidFill>
                <a:srgbClr val="618DD1"/>
              </a:solidFill>
            </a:endParaRPr>
          </a:p>
        </p:txBody>
      </p:sp>
    </p:spTree>
    <p:extLst>
      <p:ext uri="{BB962C8B-B14F-4D97-AF65-F5344CB8AC3E}">
        <p14:creationId xmlns:p14="http://schemas.microsoft.com/office/powerpoint/2010/main" val="250771239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p:txBody>
          <a:bodyPr/>
          <a:lstStyle/>
          <a:p>
            <a:pPr eaLnBrk="1" hangingPunct="1"/>
            <a:r>
              <a:rPr lang="en-US" dirty="0" smtClean="0">
                <a:latin typeface="Arial" charset="0"/>
              </a:rPr>
              <a:t>Agenda</a:t>
            </a:r>
            <a:endParaRPr lang="en-US" dirty="0">
              <a:latin typeface="Arial" charset="0"/>
            </a:endParaRPr>
          </a:p>
        </p:txBody>
      </p:sp>
      <p:sp>
        <p:nvSpPr>
          <p:cNvPr id="8196" name="Rectangle 3"/>
          <p:cNvSpPr>
            <a:spLocks noGrp="1" noChangeArrowheads="1"/>
          </p:cNvSpPr>
          <p:nvPr>
            <p:ph idx="1"/>
          </p:nvPr>
        </p:nvSpPr>
        <p:spPr/>
        <p:txBody>
          <a:bodyPr/>
          <a:lstStyle/>
          <a:p>
            <a:pPr marL="342900" indent="-342900" eaLnBrk="1" hangingPunct="1">
              <a:lnSpc>
                <a:spcPct val="90000"/>
              </a:lnSpc>
              <a:buClr>
                <a:srgbClr val="283B6E"/>
              </a:buClr>
              <a:buFont typeface="+mj-lt"/>
              <a:buAutoNum type="arabicPeriod"/>
            </a:pPr>
            <a:r>
              <a:rPr lang="en-US" dirty="0" smtClean="0">
                <a:latin typeface="Arial" charset="0"/>
              </a:rPr>
              <a:t>Performance appraisal versus </a:t>
            </a:r>
            <a:r>
              <a:rPr lang="en-US" dirty="0">
                <a:latin typeface="Arial" charset="0"/>
              </a:rPr>
              <a:t>performance </a:t>
            </a:r>
            <a:r>
              <a:rPr lang="en-US" dirty="0" smtClean="0">
                <a:latin typeface="Arial" charset="0"/>
              </a:rPr>
              <a:t>management</a:t>
            </a:r>
          </a:p>
          <a:p>
            <a:pPr marL="342900" indent="-342900" eaLnBrk="1" hangingPunct="1">
              <a:lnSpc>
                <a:spcPct val="90000"/>
              </a:lnSpc>
              <a:buClr>
                <a:srgbClr val="283B6E"/>
              </a:buClr>
              <a:buFont typeface="+mj-lt"/>
              <a:buAutoNum type="arabicPeriod"/>
            </a:pPr>
            <a:r>
              <a:rPr lang="en-US" dirty="0" smtClean="0">
                <a:latin typeface="Arial" charset="0"/>
              </a:rPr>
              <a:t>Performance management continuum</a:t>
            </a:r>
            <a:endParaRPr lang="en-US" dirty="0">
              <a:latin typeface="Arial" charset="0"/>
            </a:endParaRPr>
          </a:p>
          <a:p>
            <a:pPr marL="342900" indent="-342900" eaLnBrk="1" hangingPunct="1">
              <a:lnSpc>
                <a:spcPct val="90000"/>
              </a:lnSpc>
              <a:buClr>
                <a:srgbClr val="283B6E"/>
              </a:buClr>
              <a:buFont typeface="+mj-lt"/>
              <a:buAutoNum type="arabicPeriod"/>
            </a:pPr>
            <a:r>
              <a:rPr lang="en-US" dirty="0" smtClean="0">
                <a:latin typeface="Arial" charset="0"/>
              </a:rPr>
              <a:t>Planning for appraisals </a:t>
            </a:r>
          </a:p>
          <a:p>
            <a:pPr marL="342900" indent="-342900" eaLnBrk="1" hangingPunct="1">
              <a:lnSpc>
                <a:spcPct val="90000"/>
              </a:lnSpc>
              <a:buClr>
                <a:srgbClr val="283B6E"/>
              </a:buClr>
              <a:buFont typeface="+mj-lt"/>
              <a:buAutoNum type="arabicPeriod"/>
            </a:pPr>
            <a:r>
              <a:rPr lang="en-US" dirty="0" smtClean="0">
                <a:latin typeface="Arial" charset="0"/>
              </a:rPr>
              <a:t>Developing ongoing </a:t>
            </a:r>
            <a:r>
              <a:rPr lang="en-US" dirty="0">
                <a:latin typeface="Arial" charset="0"/>
              </a:rPr>
              <a:t>performance </a:t>
            </a:r>
            <a:r>
              <a:rPr lang="en-US" dirty="0" smtClean="0">
                <a:latin typeface="Arial" charset="0"/>
              </a:rPr>
              <a:t>communication</a:t>
            </a:r>
            <a:endParaRPr lang="en-US" dirty="0">
              <a:latin typeface="Arial" charset="0"/>
            </a:endParaRPr>
          </a:p>
          <a:p>
            <a:pPr marL="342900" indent="-342900" eaLnBrk="1" hangingPunct="1">
              <a:lnSpc>
                <a:spcPct val="90000"/>
              </a:lnSpc>
              <a:buClr>
                <a:srgbClr val="283B6E"/>
              </a:buClr>
              <a:buFont typeface="+mj-lt"/>
              <a:buAutoNum type="arabicPeriod"/>
            </a:pPr>
            <a:r>
              <a:rPr lang="en-US" dirty="0" smtClean="0">
                <a:latin typeface="Arial" charset="0"/>
              </a:rPr>
              <a:t>Setting goals and objectives</a:t>
            </a:r>
          </a:p>
          <a:p>
            <a:pPr marL="342900" indent="-342900" eaLnBrk="1" hangingPunct="1">
              <a:lnSpc>
                <a:spcPct val="90000"/>
              </a:lnSpc>
              <a:buClr>
                <a:srgbClr val="283B6E"/>
              </a:buClr>
              <a:buFont typeface="+mj-lt"/>
              <a:buAutoNum type="arabicPeriod"/>
            </a:pPr>
            <a:r>
              <a:rPr lang="en-US" dirty="0" smtClean="0">
                <a:latin typeface="Arial" charset="0"/>
              </a:rPr>
              <a:t>Ratings</a:t>
            </a:r>
          </a:p>
          <a:p>
            <a:pPr marL="342900" indent="-342900" eaLnBrk="1" hangingPunct="1">
              <a:lnSpc>
                <a:spcPct val="90000"/>
              </a:lnSpc>
              <a:buClr>
                <a:srgbClr val="283B6E"/>
              </a:buClr>
              <a:buFont typeface="+mj-lt"/>
              <a:buAutoNum type="arabicPeriod"/>
            </a:pPr>
            <a:r>
              <a:rPr lang="en-US" dirty="0" smtClean="0">
                <a:latin typeface="Arial" charset="0"/>
              </a:rPr>
              <a:t>Rating perils </a:t>
            </a:r>
          </a:p>
        </p:txBody>
      </p:sp>
      <p:sp>
        <p:nvSpPr>
          <p:cNvPr id="8194"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39210CC2-D7A4-1F41-BF4C-04FB5B25D9B2}" type="slidenum">
              <a:rPr lang="en-US">
                <a:solidFill>
                  <a:srgbClr val="618DD1"/>
                </a:solidFill>
              </a:rPr>
              <a:pPr algn="r"/>
              <a:t>3</a:t>
            </a:fld>
            <a:endParaRPr lang="en-US" dirty="0">
              <a:solidFill>
                <a:srgbClr val="618DD1"/>
              </a:solidFill>
            </a:endParaRPr>
          </a:p>
        </p:txBody>
      </p:sp>
    </p:spTree>
    <p:extLst>
      <p:ext uri="{BB962C8B-B14F-4D97-AF65-F5344CB8AC3E}">
        <p14:creationId xmlns:p14="http://schemas.microsoft.com/office/powerpoint/2010/main" val="355187600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30</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192944400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b="1">
                <a:solidFill>
                  <a:schemeClr val="tx1"/>
                </a:solidFill>
                <a:latin typeface="Arial" charset="0"/>
                <a:ea typeface="ＭＳ Ｐゴシック" charset="0"/>
              </a:defRPr>
            </a:lvl1pPr>
            <a:lvl2pPr marL="742950" indent="-285750" algn="ctr">
              <a:defRPr b="1">
                <a:solidFill>
                  <a:schemeClr val="tx1"/>
                </a:solidFill>
                <a:latin typeface="Arial" charset="0"/>
                <a:ea typeface="ＭＳ Ｐゴシック" charset="0"/>
              </a:defRPr>
            </a:lvl2pPr>
            <a:lvl3pPr marL="1143000" indent="-228600" algn="ctr">
              <a:defRPr b="1">
                <a:solidFill>
                  <a:schemeClr val="tx1"/>
                </a:solidFill>
                <a:latin typeface="Arial" charset="0"/>
                <a:ea typeface="ＭＳ Ｐゴシック" charset="0"/>
              </a:defRPr>
            </a:lvl3pPr>
            <a:lvl4pPr marL="1600200" indent="-228600" algn="ctr">
              <a:defRPr b="1">
                <a:solidFill>
                  <a:schemeClr val="tx1"/>
                </a:solidFill>
                <a:latin typeface="Arial" charset="0"/>
                <a:ea typeface="ＭＳ Ｐゴシック" charset="0"/>
              </a:defRPr>
            </a:lvl4pPr>
            <a:lvl5pPr marL="2057400" indent="-228600" algn="ctr">
              <a:defRPr b="1">
                <a:solidFill>
                  <a:schemeClr val="tx1"/>
                </a:solidFill>
                <a:latin typeface="Arial" charset="0"/>
                <a:ea typeface="ＭＳ Ｐゴシック" charset="0"/>
              </a:defRPr>
            </a:lvl5pPr>
            <a:lvl6pPr marL="2514600" indent="-228600" algn="ctr" eaLnBrk="0" fontAlgn="base" hangingPunct="0">
              <a:spcBef>
                <a:spcPct val="0"/>
              </a:spcBef>
              <a:spcAft>
                <a:spcPct val="0"/>
              </a:spcAft>
              <a:defRPr b="1">
                <a:solidFill>
                  <a:schemeClr val="tx1"/>
                </a:solidFill>
                <a:latin typeface="Arial" charset="0"/>
                <a:ea typeface="ＭＳ Ｐゴシック" charset="0"/>
              </a:defRPr>
            </a:lvl6pPr>
            <a:lvl7pPr marL="2971800" indent="-228600" algn="ctr" eaLnBrk="0" fontAlgn="base" hangingPunct="0">
              <a:spcBef>
                <a:spcPct val="0"/>
              </a:spcBef>
              <a:spcAft>
                <a:spcPct val="0"/>
              </a:spcAft>
              <a:defRPr b="1">
                <a:solidFill>
                  <a:schemeClr val="tx1"/>
                </a:solidFill>
                <a:latin typeface="Arial" charset="0"/>
                <a:ea typeface="ＭＳ Ｐゴシック" charset="0"/>
              </a:defRPr>
            </a:lvl7pPr>
            <a:lvl8pPr marL="3429000" indent="-228600" algn="ctr" eaLnBrk="0" fontAlgn="base" hangingPunct="0">
              <a:spcBef>
                <a:spcPct val="0"/>
              </a:spcBef>
              <a:spcAft>
                <a:spcPct val="0"/>
              </a:spcAft>
              <a:defRPr b="1">
                <a:solidFill>
                  <a:schemeClr val="tx1"/>
                </a:solidFill>
                <a:latin typeface="Arial" charset="0"/>
                <a:ea typeface="ＭＳ Ｐゴシック" charset="0"/>
              </a:defRPr>
            </a:lvl8pPr>
            <a:lvl9pPr marL="3886200" indent="-228600" algn="ctr" eaLnBrk="0" fontAlgn="base" hangingPunct="0">
              <a:spcBef>
                <a:spcPct val="0"/>
              </a:spcBef>
              <a:spcAft>
                <a:spcPct val="0"/>
              </a:spcAft>
              <a:defRPr b="1">
                <a:solidFill>
                  <a:schemeClr val="tx1"/>
                </a:solidFill>
                <a:latin typeface="Arial" charset="0"/>
                <a:ea typeface="ＭＳ Ｐゴシック" charset="0"/>
              </a:defRPr>
            </a:lvl9pPr>
          </a:lstStyle>
          <a:p>
            <a:pPr algn="r"/>
            <a:fld id="{77912B43-D497-B049-9CD8-7C89340C0579}" type="slidenum">
              <a:rPr lang="en-US">
                <a:solidFill>
                  <a:srgbClr val="618DD1"/>
                </a:solidFill>
              </a:rPr>
              <a:pPr algn="r"/>
              <a:t>31</a:t>
            </a:fld>
            <a:endParaRPr lang="en-US" dirty="0">
              <a:solidFill>
                <a:srgbClr val="618DD1"/>
              </a:solidFill>
            </a:endParaRPr>
          </a:p>
        </p:txBody>
      </p:sp>
      <p:sp>
        <p:nvSpPr>
          <p:cNvPr id="17411" name="Rectangle 2"/>
          <p:cNvSpPr>
            <a:spLocks noGrp="1" noChangeArrowheads="1"/>
          </p:cNvSpPr>
          <p:nvPr>
            <p:ph type="title"/>
          </p:nvPr>
        </p:nvSpPr>
        <p:spPr/>
        <p:txBody>
          <a:bodyPr/>
          <a:lstStyle/>
          <a:p>
            <a:pPr eaLnBrk="1" hangingPunct="1"/>
            <a:r>
              <a:rPr lang="en-US" dirty="0" smtClean="0"/>
              <a:t>Training Evaluation</a:t>
            </a:r>
            <a:endParaRPr lang="en-US" dirty="0">
              <a:latin typeface="Arial" charset="0"/>
            </a:endParaRPr>
          </a:p>
        </p:txBody>
      </p:sp>
      <p:sp>
        <p:nvSpPr>
          <p:cNvPr id="17412" name="Rectangle 3"/>
          <p:cNvSpPr>
            <a:spLocks noGrp="1" noChangeArrowheads="1"/>
          </p:cNvSpPr>
          <p:nvPr>
            <p:ph type="body" idx="1"/>
          </p:nvPr>
        </p:nvSpPr>
        <p:spPr>
          <a:xfrm>
            <a:off x="640080" y="1783080"/>
            <a:ext cx="7191587" cy="4978400"/>
          </a:xfrm>
        </p:spPr>
        <p:txBody>
          <a:bodyPr/>
          <a:lstStyle/>
          <a:p>
            <a:pPr eaLnBrk="1" hangingPunct="1">
              <a:lnSpc>
                <a:spcPct val="90000"/>
              </a:lnSpc>
            </a:pPr>
            <a:r>
              <a:rPr lang="en-US" dirty="0" smtClean="0">
                <a:latin typeface="Arial" charset="0"/>
              </a:rPr>
              <a:t>Please be sure to complete and leave the training evaluation included in the handouts.</a:t>
            </a:r>
          </a:p>
          <a:p>
            <a:pPr eaLnBrk="1" hangingPunct="1">
              <a:lnSpc>
                <a:spcPct val="90000"/>
              </a:lnSpc>
            </a:pPr>
            <a:r>
              <a:rPr lang="en-US" dirty="0" smtClean="0">
                <a:latin typeface="Arial" charset="0"/>
              </a:rPr>
              <a:t>Thank you for your interest and attention! </a:t>
            </a:r>
            <a:endParaRPr lang="en-US" dirty="0">
              <a:latin typeface="Arial" charset="0"/>
            </a:endParaRPr>
          </a:p>
        </p:txBody>
      </p:sp>
    </p:spTree>
    <p:extLst>
      <p:ext uri="{BB962C8B-B14F-4D97-AF65-F5344CB8AC3E}">
        <p14:creationId xmlns:p14="http://schemas.microsoft.com/office/powerpoint/2010/main" val="148052155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p:txBody>
          <a:bodyPr/>
          <a:lstStyle/>
          <a:p>
            <a:pPr eaLnBrk="1" hangingPunct="1"/>
            <a:r>
              <a:rPr lang="en-US" dirty="0">
                <a:latin typeface="Arial" charset="0"/>
              </a:rPr>
              <a:t>Performance Appraisal </a:t>
            </a:r>
            <a:r>
              <a:rPr lang="en-US" dirty="0" smtClean="0">
                <a:latin typeface="Arial" charset="0"/>
              </a:rPr>
              <a:t>versus </a:t>
            </a:r>
            <a:r>
              <a:rPr lang="en-US" dirty="0">
                <a:latin typeface="Arial" charset="0"/>
              </a:rPr>
              <a:t>Performance Management</a:t>
            </a:r>
          </a:p>
        </p:txBody>
      </p:sp>
      <p:sp>
        <p:nvSpPr>
          <p:cNvPr id="9220" name="Rectangle 3"/>
          <p:cNvSpPr>
            <a:spLocks noGrp="1" noChangeArrowheads="1"/>
          </p:cNvSpPr>
          <p:nvPr>
            <p:ph idx="1"/>
          </p:nvPr>
        </p:nvSpPr>
        <p:spPr/>
        <p:txBody>
          <a:bodyPr/>
          <a:lstStyle/>
          <a:p>
            <a:pPr eaLnBrk="1" hangingPunct="1">
              <a:buFontTx/>
              <a:buNone/>
            </a:pPr>
            <a:r>
              <a:rPr lang="en-US" u="sng" dirty="0" smtClean="0">
                <a:latin typeface="Arial" charset="0"/>
              </a:rPr>
              <a:t>Appraisal</a:t>
            </a:r>
            <a:r>
              <a:rPr lang="en-US" dirty="0">
                <a:latin typeface="Arial" charset="0"/>
              </a:rPr>
              <a:t>	</a:t>
            </a:r>
            <a:r>
              <a:rPr lang="en-US" dirty="0" smtClean="0">
                <a:latin typeface="Arial" charset="0"/>
              </a:rPr>
              <a:t>		</a:t>
            </a:r>
            <a:r>
              <a:rPr lang="en-US" u="sng" dirty="0" smtClean="0">
                <a:latin typeface="Arial" charset="0"/>
              </a:rPr>
              <a:t>Management</a:t>
            </a:r>
            <a:endParaRPr lang="en-US" u="sng" dirty="0">
              <a:latin typeface="Arial" charset="0"/>
            </a:endParaRPr>
          </a:p>
          <a:p>
            <a:pPr eaLnBrk="1" hangingPunct="1">
              <a:buFontTx/>
              <a:buNone/>
            </a:pPr>
            <a:r>
              <a:rPr lang="en-US" i="1" dirty="0" smtClean="0">
                <a:latin typeface="Arial" charset="0"/>
              </a:rPr>
              <a:t>One-time </a:t>
            </a:r>
            <a:r>
              <a:rPr lang="en-US" i="1" dirty="0">
                <a:latin typeface="Arial" charset="0"/>
              </a:rPr>
              <a:t>event		</a:t>
            </a:r>
            <a:r>
              <a:rPr lang="en-US" i="1" dirty="0" smtClean="0">
                <a:latin typeface="Arial" charset="0"/>
              </a:rPr>
              <a:t>Ongoing</a:t>
            </a:r>
            <a:endParaRPr lang="en-US" i="1" dirty="0">
              <a:latin typeface="Arial" charset="0"/>
            </a:endParaRPr>
          </a:p>
          <a:p>
            <a:pPr eaLnBrk="1" hangingPunct="1">
              <a:buFontTx/>
              <a:buNone/>
            </a:pPr>
            <a:r>
              <a:rPr lang="en-US" i="1" dirty="0">
                <a:latin typeface="Arial" charset="0"/>
              </a:rPr>
              <a:t>Retrospective		</a:t>
            </a:r>
            <a:r>
              <a:rPr lang="en-US" i="1" dirty="0" smtClean="0">
                <a:latin typeface="Arial" charset="0"/>
              </a:rPr>
              <a:t>Prospective</a:t>
            </a:r>
            <a:endParaRPr lang="en-US" i="1" dirty="0">
              <a:latin typeface="Arial" charset="0"/>
            </a:endParaRPr>
          </a:p>
          <a:p>
            <a:pPr eaLnBrk="1" hangingPunct="1">
              <a:buFontTx/>
              <a:buNone/>
            </a:pPr>
            <a:r>
              <a:rPr lang="en-US" i="1" dirty="0" smtClean="0">
                <a:latin typeface="Arial" charset="0"/>
              </a:rPr>
              <a:t>Short term</a:t>
            </a:r>
            <a:r>
              <a:rPr lang="en-US" i="1" dirty="0">
                <a:latin typeface="Arial" charset="0"/>
              </a:rPr>
              <a:t>		</a:t>
            </a:r>
            <a:r>
              <a:rPr lang="en-US" i="1" dirty="0" smtClean="0">
                <a:latin typeface="Arial" charset="0"/>
              </a:rPr>
              <a:t>	Long term</a:t>
            </a:r>
            <a:endParaRPr lang="en-US" i="1" dirty="0">
              <a:latin typeface="Arial" charset="0"/>
            </a:endParaRPr>
          </a:p>
          <a:p>
            <a:pPr eaLnBrk="1" hangingPunct="1">
              <a:buFontTx/>
              <a:buNone/>
            </a:pPr>
            <a:r>
              <a:rPr lang="en-US" i="1" dirty="0" smtClean="0">
                <a:latin typeface="Arial" charset="0"/>
              </a:rPr>
              <a:t>Correction-oriented</a:t>
            </a:r>
            <a:r>
              <a:rPr lang="en-US" i="1" dirty="0">
                <a:latin typeface="Arial" charset="0"/>
              </a:rPr>
              <a:t>	</a:t>
            </a:r>
            <a:r>
              <a:rPr lang="en-US" i="1" dirty="0" smtClean="0">
                <a:latin typeface="Arial" charset="0"/>
              </a:rPr>
              <a:t>	Progress steps</a:t>
            </a:r>
            <a:endParaRPr lang="en-US" i="1" dirty="0">
              <a:latin typeface="Arial" charset="0"/>
            </a:endParaRPr>
          </a:p>
          <a:p>
            <a:pPr eaLnBrk="1" hangingPunct="1">
              <a:buFontTx/>
              <a:buNone/>
            </a:pPr>
            <a:r>
              <a:rPr lang="en-US" i="1" dirty="0">
                <a:latin typeface="Arial" charset="0"/>
              </a:rPr>
              <a:t>Completing form		</a:t>
            </a:r>
            <a:r>
              <a:rPr lang="en-US" i="1" dirty="0" smtClean="0">
                <a:latin typeface="Arial" charset="0"/>
              </a:rPr>
              <a:t>Planning/goal-setting</a:t>
            </a:r>
            <a:endParaRPr lang="en-US" i="1" dirty="0">
              <a:latin typeface="Arial" charset="0"/>
            </a:endParaRPr>
          </a:p>
          <a:p>
            <a:pPr eaLnBrk="1" hangingPunct="1">
              <a:buFontTx/>
              <a:buNone/>
            </a:pPr>
            <a:endParaRPr lang="en-US" dirty="0">
              <a:latin typeface="Arial" charset="0"/>
            </a:endParaRPr>
          </a:p>
        </p:txBody>
      </p:sp>
      <p:sp>
        <p:nvSpPr>
          <p:cNvPr id="9218"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C8328AA4-7DBD-3245-B0F5-9312BD7345EA}" type="slidenum">
              <a:rPr lang="en-US">
                <a:solidFill>
                  <a:srgbClr val="618DD1"/>
                </a:solidFill>
              </a:rPr>
              <a:pPr algn="r"/>
              <a:t>4</a:t>
            </a:fld>
            <a:endParaRPr lang="en-US" dirty="0">
              <a:solidFill>
                <a:srgbClr val="618DD1"/>
              </a:solidFill>
            </a:endParaRPr>
          </a:p>
        </p:txBody>
      </p:sp>
    </p:spTree>
    <p:extLst>
      <p:ext uri="{BB962C8B-B14F-4D97-AF65-F5344CB8AC3E}">
        <p14:creationId xmlns:p14="http://schemas.microsoft.com/office/powerpoint/2010/main" val="278409797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6" name="Rectangle 2"/>
          <p:cNvSpPr>
            <a:spLocks noGrp="1" noChangeArrowheads="1"/>
          </p:cNvSpPr>
          <p:nvPr>
            <p:ph type="title"/>
          </p:nvPr>
        </p:nvSpPr>
        <p:spPr/>
        <p:txBody>
          <a:bodyPr/>
          <a:lstStyle/>
          <a:p>
            <a:pPr eaLnBrk="1" hangingPunct="1"/>
            <a:r>
              <a:rPr lang="en-US" dirty="0">
                <a:latin typeface="Arial" charset="0"/>
              </a:rPr>
              <a:t>Performance Management Continuum</a:t>
            </a:r>
          </a:p>
        </p:txBody>
      </p:sp>
      <p:sp>
        <p:nvSpPr>
          <p:cNvPr id="1035" name="Slide Number Placeholder 4"/>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12652076-6577-3D4C-94E3-1DFE20F29DDA}" type="slidenum">
              <a:rPr lang="en-US">
                <a:solidFill>
                  <a:srgbClr val="618DD1"/>
                </a:solidFill>
              </a:rPr>
              <a:pPr algn="r"/>
              <a:t>5</a:t>
            </a:fld>
            <a:endParaRPr lang="en-US" dirty="0">
              <a:solidFill>
                <a:srgbClr val="618DD1"/>
              </a:solidFill>
            </a:endParaRPr>
          </a:p>
        </p:txBody>
      </p:sp>
      <p:grpSp>
        <p:nvGrpSpPr>
          <p:cNvPr id="1026" name="Content Placeholder 55298"/>
          <p:cNvGrpSpPr>
            <a:grpSpLocks noChangeAspect="1"/>
          </p:cNvGrpSpPr>
          <p:nvPr/>
        </p:nvGrpSpPr>
        <p:grpSpPr bwMode="auto">
          <a:xfrm>
            <a:off x="1232048" y="1295400"/>
            <a:ext cx="7162800" cy="5334000"/>
            <a:chOff x="1248" y="1017"/>
            <a:chExt cx="2064" cy="2832"/>
          </a:xfrm>
        </p:grpSpPr>
        <p:sp>
          <p:nvSpPr>
            <p:cNvPr id="1027" name="AutoShape 4"/>
            <p:cNvSpPr>
              <a:spLocks noChangeAspect="1" noChangeArrowheads="1" noTextEdit="1"/>
            </p:cNvSpPr>
            <p:nvPr/>
          </p:nvSpPr>
          <p:spPr bwMode="auto">
            <a:xfrm>
              <a:off x="1248" y="1017"/>
              <a:ext cx="2064" cy="2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dirty="0"/>
            </a:p>
          </p:txBody>
        </p:sp>
        <p:sp>
          <p:nvSpPr>
            <p:cNvPr id="1028" name="_s1028"/>
            <p:cNvSpPr>
              <a:spLocks noChangeShapeType="1"/>
            </p:cNvSpPr>
            <p:nvPr/>
          </p:nvSpPr>
          <p:spPr bwMode="auto">
            <a:xfrm flipH="1">
              <a:off x="1855" y="2555"/>
              <a:ext cx="213" cy="12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0" tIns="0" rIns="0" bIns="0" anchor="ctr"/>
            <a:lstStyle/>
            <a:p>
              <a:endParaRPr lang="en-US" dirty="0"/>
            </a:p>
          </p:txBody>
        </p:sp>
        <p:sp>
          <p:nvSpPr>
            <p:cNvPr id="1029" name="_s1029"/>
            <p:cNvSpPr>
              <a:spLocks noChangeArrowheads="1"/>
            </p:cNvSpPr>
            <p:nvPr/>
          </p:nvSpPr>
          <p:spPr bwMode="auto">
            <a:xfrm>
              <a:off x="1397" y="2555"/>
              <a:ext cx="490" cy="490"/>
            </a:xfrm>
            <a:prstGeom prst="ellipse">
              <a:avLst/>
            </a:prstGeom>
            <a:solidFill>
              <a:srgbClr val="C0C0C0"/>
            </a:solidFill>
            <a:ln w="9525">
              <a:solidFill>
                <a:schemeClr val="tx1"/>
              </a:solidFill>
              <a:round/>
              <a:headEnd/>
              <a:tailEnd/>
            </a:ln>
          </p:spPr>
          <p:txBody>
            <a:bodyPr wrap="none" lIns="0" tIns="0" rIns="0" bIns="0" anchor="ctr"/>
            <a:lstStyle/>
            <a:p>
              <a:pPr algn="ctr"/>
              <a:r>
                <a:rPr lang="en-US" sz="1400" dirty="0">
                  <a:solidFill>
                    <a:srgbClr val="283B6E"/>
                  </a:solidFill>
                  <a:cs typeface="Geneva" charset="0"/>
                </a:rPr>
                <a:t>Goal Setting </a:t>
              </a:r>
            </a:p>
            <a:p>
              <a:pPr algn="ctr"/>
              <a:r>
                <a:rPr lang="en-US" sz="1400" dirty="0">
                  <a:solidFill>
                    <a:srgbClr val="283B6E"/>
                  </a:solidFill>
                  <a:cs typeface="Geneva" charset="0"/>
                </a:rPr>
                <a:t>&amp; Planning</a:t>
              </a:r>
            </a:p>
          </p:txBody>
        </p:sp>
        <p:sp>
          <p:nvSpPr>
            <p:cNvPr id="1030" name="_s1030"/>
            <p:cNvSpPr>
              <a:spLocks noChangeShapeType="1"/>
            </p:cNvSpPr>
            <p:nvPr/>
          </p:nvSpPr>
          <p:spPr bwMode="auto">
            <a:xfrm>
              <a:off x="2492" y="2555"/>
              <a:ext cx="213" cy="123"/>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0" tIns="0" rIns="0" bIns="0" anchor="ctr"/>
            <a:lstStyle/>
            <a:p>
              <a:endParaRPr lang="en-US" dirty="0"/>
            </a:p>
          </p:txBody>
        </p:sp>
        <p:sp>
          <p:nvSpPr>
            <p:cNvPr id="1031" name="_s1031"/>
            <p:cNvSpPr>
              <a:spLocks noChangeArrowheads="1"/>
            </p:cNvSpPr>
            <p:nvPr/>
          </p:nvSpPr>
          <p:spPr bwMode="auto">
            <a:xfrm>
              <a:off x="2672" y="2556"/>
              <a:ext cx="490" cy="490"/>
            </a:xfrm>
            <a:prstGeom prst="ellipse">
              <a:avLst/>
            </a:prstGeom>
            <a:solidFill>
              <a:srgbClr val="C0C0C0"/>
            </a:solidFill>
            <a:ln w="9525">
              <a:solidFill>
                <a:schemeClr val="tx1"/>
              </a:solidFill>
              <a:round/>
              <a:headEnd/>
              <a:tailEnd/>
            </a:ln>
          </p:spPr>
          <p:txBody>
            <a:bodyPr wrap="none" lIns="0" tIns="0" rIns="0" bIns="0" anchor="ctr"/>
            <a:lstStyle/>
            <a:p>
              <a:pPr algn="ctr"/>
              <a:r>
                <a:rPr lang="en-US" sz="1400" dirty="0">
                  <a:solidFill>
                    <a:srgbClr val="283B6E"/>
                  </a:solidFill>
                  <a:cs typeface="Geneva" charset="0"/>
                </a:rPr>
                <a:t>Performance </a:t>
              </a:r>
            </a:p>
            <a:p>
              <a:pPr algn="ctr"/>
              <a:r>
                <a:rPr lang="en-US" sz="1400" dirty="0">
                  <a:solidFill>
                    <a:srgbClr val="283B6E"/>
                  </a:solidFill>
                  <a:cs typeface="Geneva" charset="0"/>
                </a:rPr>
                <a:t>Planning</a:t>
              </a:r>
            </a:p>
          </p:txBody>
        </p:sp>
        <p:sp>
          <p:nvSpPr>
            <p:cNvPr id="1032" name="_s1032"/>
            <p:cNvSpPr>
              <a:spLocks noChangeShapeType="1"/>
            </p:cNvSpPr>
            <p:nvPr/>
          </p:nvSpPr>
          <p:spPr bwMode="auto">
            <a:xfrm flipV="1">
              <a:off x="2280" y="1942"/>
              <a:ext cx="0" cy="24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lIns="0" tIns="0" rIns="0" bIns="0" anchor="ctr"/>
            <a:lstStyle/>
            <a:p>
              <a:endParaRPr lang="en-US" dirty="0"/>
            </a:p>
          </p:txBody>
        </p:sp>
        <p:sp>
          <p:nvSpPr>
            <p:cNvPr id="1033" name="_s1033"/>
            <p:cNvSpPr>
              <a:spLocks noChangeArrowheads="1"/>
            </p:cNvSpPr>
            <p:nvPr/>
          </p:nvSpPr>
          <p:spPr bwMode="auto">
            <a:xfrm>
              <a:off x="2035" y="1452"/>
              <a:ext cx="490" cy="490"/>
            </a:xfrm>
            <a:prstGeom prst="ellipse">
              <a:avLst/>
            </a:prstGeom>
            <a:solidFill>
              <a:srgbClr val="C0C0C0"/>
            </a:solidFill>
            <a:ln w="9525">
              <a:solidFill>
                <a:schemeClr val="tx1"/>
              </a:solidFill>
              <a:round/>
              <a:headEnd/>
              <a:tailEnd/>
            </a:ln>
          </p:spPr>
          <p:txBody>
            <a:bodyPr wrap="none" lIns="0" tIns="0" rIns="0" bIns="0" anchor="ctr"/>
            <a:lstStyle/>
            <a:p>
              <a:pPr algn="ctr"/>
              <a:r>
                <a:rPr lang="en-US" sz="1400" dirty="0">
                  <a:solidFill>
                    <a:srgbClr val="283B6E"/>
                  </a:solidFill>
                  <a:cs typeface="Geneva" charset="0"/>
                </a:rPr>
                <a:t>Performance </a:t>
              </a:r>
            </a:p>
            <a:p>
              <a:pPr algn="ctr"/>
              <a:r>
                <a:rPr lang="en-US" sz="1400" dirty="0">
                  <a:solidFill>
                    <a:srgbClr val="283B6E"/>
                  </a:solidFill>
                  <a:cs typeface="Geneva" charset="0"/>
                </a:rPr>
                <a:t>Review</a:t>
              </a:r>
            </a:p>
          </p:txBody>
        </p:sp>
        <p:sp>
          <p:nvSpPr>
            <p:cNvPr id="1034" name="_s1034"/>
            <p:cNvSpPr>
              <a:spLocks noChangeArrowheads="1"/>
            </p:cNvSpPr>
            <p:nvPr/>
          </p:nvSpPr>
          <p:spPr bwMode="auto">
            <a:xfrm>
              <a:off x="2035" y="2188"/>
              <a:ext cx="490" cy="490"/>
            </a:xfrm>
            <a:prstGeom prst="ellipse">
              <a:avLst/>
            </a:prstGeom>
            <a:solidFill>
              <a:srgbClr val="C0C0C0"/>
            </a:solidFill>
            <a:ln w="9525">
              <a:solidFill>
                <a:schemeClr val="tx1"/>
              </a:solidFill>
              <a:round/>
              <a:headEnd/>
              <a:tailEnd/>
            </a:ln>
          </p:spPr>
          <p:txBody>
            <a:bodyPr wrap="none" lIns="0" tIns="0" rIns="0" bIns="0" anchor="ctr"/>
            <a:lstStyle/>
            <a:p>
              <a:pPr algn="ctr"/>
              <a:r>
                <a:rPr lang="en-US" sz="1400" dirty="0">
                  <a:solidFill>
                    <a:srgbClr val="283B6E"/>
                  </a:solidFill>
                  <a:cs typeface="Geneva" charset="0"/>
                </a:rPr>
                <a:t>Performance </a:t>
              </a:r>
            </a:p>
            <a:p>
              <a:pPr algn="ctr"/>
              <a:r>
                <a:rPr lang="en-US" sz="1400" dirty="0">
                  <a:solidFill>
                    <a:srgbClr val="283B6E"/>
                  </a:solidFill>
                  <a:cs typeface="Geneva" charset="0"/>
                </a:rPr>
                <a:t>Management</a:t>
              </a:r>
            </a:p>
          </p:txBody>
        </p:sp>
      </p:grpSp>
    </p:spTree>
    <p:extLst>
      <p:ext uri="{BB962C8B-B14F-4D97-AF65-F5344CB8AC3E}">
        <p14:creationId xmlns:p14="http://schemas.microsoft.com/office/powerpoint/2010/main" val="7045729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Number Placeholder 3"/>
          <p:cNvSpPr>
            <a:spLocks noGrp="1"/>
          </p:cNvSpPr>
          <p:nvPr>
            <p:ph type="sldNum" sz="quarter" idx="4294967295"/>
          </p:nvPr>
        </p:nvSpPr>
        <p:spPr>
          <a:xfrm>
            <a:off x="8518525" y="6629400"/>
            <a:ext cx="323850" cy="228600"/>
          </a:xfrm>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4C759F07-C0B1-1D46-9DB4-4BC49C983866}" type="slidenum">
              <a:rPr lang="en-US">
                <a:solidFill>
                  <a:srgbClr val="618DD1"/>
                </a:solidFill>
              </a:rPr>
              <a:pPr algn="r"/>
              <a:t>6</a:t>
            </a:fld>
            <a:endParaRPr lang="en-US" dirty="0">
              <a:solidFill>
                <a:srgbClr val="618DD1"/>
              </a:solidFill>
            </a:endParaRPr>
          </a:p>
        </p:txBody>
      </p:sp>
      <p:sp>
        <p:nvSpPr>
          <p:cNvPr id="27651" name="Rectangle 2"/>
          <p:cNvSpPr>
            <a:spLocks noGrp="1" noChangeArrowheads="1"/>
          </p:cNvSpPr>
          <p:nvPr>
            <p:ph type="title"/>
          </p:nvPr>
        </p:nvSpPr>
        <p:spPr/>
        <p:txBody>
          <a:bodyPr/>
          <a:lstStyle/>
          <a:p>
            <a:pPr eaLnBrk="1" hangingPunct="1"/>
            <a:r>
              <a:rPr lang="en-US" dirty="0">
                <a:latin typeface="Arial" charset="0"/>
              </a:rPr>
              <a:t>Questions? Comments?</a:t>
            </a:r>
          </a:p>
        </p:txBody>
      </p:sp>
    </p:spTree>
    <p:extLst>
      <p:ext uri="{BB962C8B-B14F-4D97-AF65-F5344CB8AC3E}">
        <p14:creationId xmlns:p14="http://schemas.microsoft.com/office/powerpoint/2010/main" val="354451580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p:txBody>
          <a:bodyPr/>
          <a:lstStyle/>
          <a:p>
            <a:pPr eaLnBrk="1" hangingPunct="1"/>
            <a:r>
              <a:rPr lang="en-US" dirty="0">
                <a:latin typeface="Arial" charset="0"/>
              </a:rPr>
              <a:t>Planning </a:t>
            </a:r>
            <a:r>
              <a:rPr lang="en-US" dirty="0" smtClean="0">
                <a:latin typeface="Arial" charset="0"/>
              </a:rPr>
              <a:t>for Appraisals</a:t>
            </a:r>
            <a:endParaRPr lang="en-US" dirty="0">
              <a:latin typeface="Arial" charset="0"/>
            </a:endParaRPr>
          </a:p>
        </p:txBody>
      </p:sp>
      <p:sp>
        <p:nvSpPr>
          <p:cNvPr id="10244" name="Rectangle 3"/>
          <p:cNvSpPr>
            <a:spLocks noGrp="1" noChangeArrowheads="1"/>
          </p:cNvSpPr>
          <p:nvPr>
            <p:ph idx="1"/>
          </p:nvPr>
        </p:nvSpPr>
        <p:spPr/>
        <p:txBody>
          <a:bodyPr/>
          <a:lstStyle/>
          <a:p>
            <a:pPr eaLnBrk="1" hangingPunct="1"/>
            <a:r>
              <a:rPr lang="en-US" dirty="0" smtClean="0">
                <a:latin typeface="Arial" charset="0"/>
              </a:rPr>
              <a:t>Plan in advance: self </a:t>
            </a:r>
            <a:r>
              <a:rPr lang="en-US" dirty="0">
                <a:latin typeface="Arial" charset="0"/>
              </a:rPr>
              <a:t>appraisals should be completed </a:t>
            </a:r>
            <a:r>
              <a:rPr lang="en-US" dirty="0" smtClean="0">
                <a:latin typeface="Arial" charset="0"/>
              </a:rPr>
              <a:t>two </a:t>
            </a:r>
            <a:r>
              <a:rPr lang="en-US" dirty="0">
                <a:latin typeface="Arial" charset="0"/>
              </a:rPr>
              <a:t>weeks prior to managerial review</a:t>
            </a:r>
            <a:r>
              <a:rPr lang="en-US" dirty="0" smtClean="0">
                <a:latin typeface="Arial" charset="0"/>
              </a:rPr>
              <a:t>.</a:t>
            </a:r>
            <a:endParaRPr lang="en-US" dirty="0">
              <a:latin typeface="Arial" charset="0"/>
            </a:endParaRPr>
          </a:p>
          <a:p>
            <a:pPr eaLnBrk="1" hangingPunct="1"/>
            <a:r>
              <a:rPr lang="en-US" dirty="0">
                <a:latin typeface="Arial" charset="0"/>
              </a:rPr>
              <a:t>Plan for open </a:t>
            </a:r>
            <a:r>
              <a:rPr lang="en-US" dirty="0" smtClean="0">
                <a:latin typeface="Arial" charset="0"/>
              </a:rPr>
              <a:t>dialogue: opportunity </a:t>
            </a:r>
            <a:r>
              <a:rPr lang="en-US" dirty="0">
                <a:latin typeface="Arial" charset="0"/>
              </a:rPr>
              <a:t>to review performance, consider lessons learned, </a:t>
            </a:r>
            <a:r>
              <a:rPr lang="en-US" dirty="0" smtClean="0">
                <a:latin typeface="Arial" charset="0"/>
              </a:rPr>
              <a:t>evaluate progress, </a:t>
            </a:r>
            <a:r>
              <a:rPr lang="en-US" dirty="0">
                <a:latin typeface="Arial" charset="0"/>
              </a:rPr>
              <a:t>and establish goals and objectives for next period</a:t>
            </a:r>
            <a:r>
              <a:rPr lang="en-US" dirty="0" smtClean="0">
                <a:latin typeface="Arial" charset="0"/>
              </a:rPr>
              <a:t>.</a:t>
            </a:r>
            <a:endParaRPr lang="en-US" dirty="0">
              <a:latin typeface="Arial" charset="0"/>
            </a:endParaRPr>
          </a:p>
          <a:p>
            <a:pPr eaLnBrk="1" hangingPunct="1"/>
            <a:r>
              <a:rPr lang="en-US" dirty="0">
                <a:latin typeface="Arial" charset="0"/>
              </a:rPr>
              <a:t>Lay out plan for performance </a:t>
            </a:r>
            <a:r>
              <a:rPr lang="en-US" dirty="0" smtClean="0">
                <a:latin typeface="Arial" charset="0"/>
              </a:rPr>
              <a:t>discussions: collect </a:t>
            </a:r>
            <a:r>
              <a:rPr lang="en-US" dirty="0">
                <a:latin typeface="Arial" charset="0"/>
              </a:rPr>
              <a:t>and review notes, statistics, citations and </a:t>
            </a:r>
            <a:r>
              <a:rPr lang="en-US" dirty="0" smtClean="0">
                <a:latin typeface="Arial" charset="0"/>
              </a:rPr>
              <a:t>performance-based </a:t>
            </a:r>
            <a:r>
              <a:rPr lang="en-US" dirty="0">
                <a:latin typeface="Arial" charset="0"/>
              </a:rPr>
              <a:t>examples</a:t>
            </a:r>
            <a:r>
              <a:rPr lang="en-US" dirty="0" smtClean="0">
                <a:latin typeface="Arial" charset="0"/>
              </a:rPr>
              <a:t>.</a:t>
            </a:r>
            <a:endParaRPr lang="en-US" dirty="0">
              <a:latin typeface="Arial" charset="0"/>
            </a:endParaRPr>
          </a:p>
          <a:p>
            <a:pPr eaLnBrk="1" hangingPunct="1"/>
            <a:r>
              <a:rPr lang="en-US" dirty="0">
                <a:latin typeface="Arial" charset="0"/>
              </a:rPr>
              <a:t>Schedule sufficient time to focus on the review.</a:t>
            </a:r>
          </a:p>
        </p:txBody>
      </p:sp>
      <p:sp>
        <p:nvSpPr>
          <p:cNvPr id="10242"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E2EAA9C7-3444-4C47-84C2-4A22F4169C00}" type="slidenum">
              <a:rPr lang="en-US">
                <a:solidFill>
                  <a:srgbClr val="618DD1"/>
                </a:solidFill>
              </a:rPr>
              <a:pPr algn="r"/>
              <a:t>7</a:t>
            </a:fld>
            <a:endParaRPr lang="en-US" dirty="0">
              <a:solidFill>
                <a:srgbClr val="618DD1"/>
              </a:solidFill>
            </a:endParaRPr>
          </a:p>
        </p:txBody>
      </p:sp>
    </p:spTree>
    <p:extLst>
      <p:ext uri="{BB962C8B-B14F-4D97-AF65-F5344CB8AC3E}">
        <p14:creationId xmlns:p14="http://schemas.microsoft.com/office/powerpoint/2010/main" val="154665154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8" name="Rectangle 3"/>
          <p:cNvSpPr>
            <a:spLocks noGrp="1" noChangeArrowheads="1"/>
          </p:cNvSpPr>
          <p:nvPr>
            <p:ph type="title"/>
          </p:nvPr>
        </p:nvSpPr>
        <p:spPr/>
        <p:txBody>
          <a:bodyPr/>
          <a:lstStyle/>
          <a:p>
            <a:pPr eaLnBrk="1" hangingPunct="1"/>
            <a:r>
              <a:rPr lang="en-US" dirty="0"/>
              <a:t>Planning </a:t>
            </a:r>
            <a:r>
              <a:rPr lang="en-US" dirty="0" smtClean="0"/>
              <a:t>for Appraisals (cont</a:t>
            </a:r>
            <a:r>
              <a:rPr lang="en-US" dirty="0"/>
              <a:t>.</a:t>
            </a:r>
            <a:r>
              <a:rPr lang="en-US" dirty="0" smtClean="0"/>
              <a:t>)</a:t>
            </a:r>
            <a:endParaRPr lang="en-US" dirty="0"/>
          </a:p>
        </p:txBody>
      </p:sp>
      <p:sp>
        <p:nvSpPr>
          <p:cNvPr id="11267" name="Rectangle 2"/>
          <p:cNvSpPr>
            <a:spLocks noGrp="1" noChangeArrowheads="1"/>
          </p:cNvSpPr>
          <p:nvPr>
            <p:ph idx="1"/>
          </p:nvPr>
        </p:nvSpPr>
        <p:spPr/>
        <p:txBody>
          <a:bodyPr/>
          <a:lstStyle/>
          <a:p>
            <a:pPr eaLnBrk="1" hangingPunct="1"/>
            <a:r>
              <a:rPr lang="en-US" dirty="0">
                <a:latin typeface="Arial" charset="0"/>
              </a:rPr>
              <a:t>Prepare to discuss the full range of issues </a:t>
            </a:r>
            <a:r>
              <a:rPr lang="en-US" dirty="0" smtClean="0">
                <a:latin typeface="Arial" charset="0"/>
              </a:rPr>
              <a:t>that may </a:t>
            </a:r>
            <a:r>
              <a:rPr lang="en-US" dirty="0">
                <a:latin typeface="Arial" charset="0"/>
              </a:rPr>
              <a:t>arise in the performance management discussion</a:t>
            </a:r>
            <a:r>
              <a:rPr lang="en-US" dirty="0" smtClean="0">
                <a:latin typeface="Arial" charset="0"/>
              </a:rPr>
              <a:t>.</a:t>
            </a:r>
            <a:endParaRPr lang="en-US" dirty="0">
              <a:latin typeface="Arial" charset="0"/>
            </a:endParaRPr>
          </a:p>
          <a:p>
            <a:pPr eaLnBrk="1" hangingPunct="1"/>
            <a:r>
              <a:rPr lang="en-US" dirty="0">
                <a:latin typeface="Arial" charset="0"/>
              </a:rPr>
              <a:t>Don’t exhibit </a:t>
            </a:r>
            <a:r>
              <a:rPr lang="en-US" dirty="0" smtClean="0">
                <a:latin typeface="Arial" charset="0"/>
              </a:rPr>
              <a:t>defensiveness; if </a:t>
            </a:r>
            <a:r>
              <a:rPr lang="en-US" dirty="0">
                <a:latin typeface="Arial" charset="0"/>
              </a:rPr>
              <a:t>employee criticism is justified due to management failure or lack of resources, </a:t>
            </a:r>
            <a:r>
              <a:rPr lang="en-US" dirty="0" smtClean="0">
                <a:latin typeface="Arial" charset="0"/>
              </a:rPr>
              <a:t>accept it </a:t>
            </a:r>
            <a:r>
              <a:rPr lang="en-US" dirty="0">
                <a:latin typeface="Arial" charset="0"/>
              </a:rPr>
              <a:t>and move on to next area of review</a:t>
            </a:r>
            <a:r>
              <a:rPr lang="en-US" dirty="0" smtClean="0">
                <a:latin typeface="Arial" charset="0"/>
              </a:rPr>
              <a:t>.</a:t>
            </a:r>
            <a:endParaRPr lang="en-US" dirty="0">
              <a:latin typeface="Arial" charset="0"/>
            </a:endParaRPr>
          </a:p>
          <a:p>
            <a:pPr eaLnBrk="1" hangingPunct="1"/>
            <a:r>
              <a:rPr lang="en-US" dirty="0">
                <a:latin typeface="Arial" charset="0"/>
              </a:rPr>
              <a:t>Respect confidentiality of the review discussion when possible. </a:t>
            </a:r>
            <a:r>
              <a:rPr lang="en-US" dirty="0" smtClean="0">
                <a:latin typeface="Arial" charset="0"/>
              </a:rPr>
              <a:t>If </a:t>
            </a:r>
            <a:r>
              <a:rPr lang="en-US" dirty="0">
                <a:latin typeface="Arial" charset="0"/>
              </a:rPr>
              <a:t>unlimited confidentiality cannot be promised, advise employee accordingly</a:t>
            </a:r>
            <a:r>
              <a:rPr lang="en-US" dirty="0" smtClean="0">
                <a:latin typeface="Arial" charset="0"/>
              </a:rPr>
              <a:t>.</a:t>
            </a:r>
            <a:endParaRPr lang="en-US" dirty="0">
              <a:latin typeface="Arial" charset="0"/>
            </a:endParaRPr>
          </a:p>
          <a:p>
            <a:pPr eaLnBrk="1" hangingPunct="1"/>
            <a:r>
              <a:rPr lang="en-US" dirty="0">
                <a:latin typeface="Arial" charset="0"/>
              </a:rPr>
              <a:t>No cell phones, no emails, no text messaging, no electronic devices, no </a:t>
            </a:r>
            <a:r>
              <a:rPr lang="en-US" u="sng" dirty="0">
                <a:latin typeface="Arial" charset="0"/>
              </a:rPr>
              <a:t>interruptions</a:t>
            </a:r>
          </a:p>
          <a:p>
            <a:pPr eaLnBrk="1" hangingPunct="1"/>
            <a:endParaRPr lang="en-US" b="1" dirty="0">
              <a:latin typeface="Arial" charset="0"/>
            </a:endParaRPr>
          </a:p>
          <a:p>
            <a:pPr eaLnBrk="1" hangingPunct="1"/>
            <a:endParaRPr lang="en-US" sz="1600" dirty="0">
              <a:latin typeface="Arial" charset="0"/>
            </a:endParaRPr>
          </a:p>
        </p:txBody>
      </p:sp>
      <p:sp>
        <p:nvSpPr>
          <p:cNvPr id="11266"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6E2944CC-ECDC-8B46-A9C5-034E721E6002}" type="slidenum">
              <a:rPr lang="en-US">
                <a:solidFill>
                  <a:srgbClr val="618DD1"/>
                </a:solidFill>
              </a:rPr>
              <a:pPr algn="r"/>
              <a:t>8</a:t>
            </a:fld>
            <a:endParaRPr lang="en-US" dirty="0">
              <a:solidFill>
                <a:srgbClr val="618DD1"/>
              </a:solidFill>
            </a:endParaRPr>
          </a:p>
        </p:txBody>
      </p:sp>
    </p:spTree>
    <p:extLst>
      <p:ext uri="{BB962C8B-B14F-4D97-AF65-F5344CB8AC3E}">
        <p14:creationId xmlns:p14="http://schemas.microsoft.com/office/powerpoint/2010/main" val="33375424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2"/>
          <p:cNvSpPr>
            <a:spLocks noGrp="1" noChangeArrowheads="1"/>
          </p:cNvSpPr>
          <p:nvPr>
            <p:ph type="title"/>
          </p:nvPr>
        </p:nvSpPr>
        <p:spPr/>
        <p:txBody>
          <a:bodyPr/>
          <a:lstStyle/>
          <a:p>
            <a:r>
              <a:rPr lang="en-US" dirty="0"/>
              <a:t>Planning </a:t>
            </a:r>
            <a:r>
              <a:rPr lang="en-US" dirty="0" smtClean="0"/>
              <a:t>for Appraisals (cont.)</a:t>
            </a:r>
            <a:endParaRPr lang="en-US" dirty="0"/>
          </a:p>
        </p:txBody>
      </p:sp>
      <p:sp>
        <p:nvSpPr>
          <p:cNvPr id="12292" name="Rectangle 3"/>
          <p:cNvSpPr>
            <a:spLocks noGrp="1" noChangeArrowheads="1"/>
          </p:cNvSpPr>
          <p:nvPr>
            <p:ph idx="1"/>
          </p:nvPr>
        </p:nvSpPr>
        <p:spPr/>
        <p:txBody>
          <a:bodyPr/>
          <a:lstStyle/>
          <a:p>
            <a:pPr eaLnBrk="1" hangingPunct="1"/>
            <a:r>
              <a:rPr lang="en-US" dirty="0">
                <a:latin typeface="Arial" charset="0"/>
              </a:rPr>
              <a:t>Job </a:t>
            </a:r>
            <a:r>
              <a:rPr lang="en-US" dirty="0" smtClean="0">
                <a:latin typeface="Arial" charset="0"/>
              </a:rPr>
              <a:t>descriptions should be reviewed along with </a:t>
            </a:r>
            <a:r>
              <a:rPr lang="en-US" dirty="0">
                <a:latin typeface="Arial" charset="0"/>
              </a:rPr>
              <a:t>performance management</a:t>
            </a:r>
            <a:r>
              <a:rPr lang="en-US" dirty="0" smtClean="0">
                <a:latin typeface="Arial" charset="0"/>
              </a:rPr>
              <a:t>.</a:t>
            </a:r>
            <a:endParaRPr lang="en-US" dirty="0">
              <a:latin typeface="Arial" charset="0"/>
            </a:endParaRPr>
          </a:p>
          <a:p>
            <a:pPr eaLnBrk="1" hangingPunct="1"/>
            <a:r>
              <a:rPr lang="en-US" dirty="0">
                <a:latin typeface="Arial" charset="0"/>
              </a:rPr>
              <a:t>Handle dissent </a:t>
            </a:r>
            <a:r>
              <a:rPr lang="en-US" dirty="0" smtClean="0">
                <a:latin typeface="Arial" charset="0"/>
              </a:rPr>
              <a:t>professionally; disagreements </a:t>
            </a:r>
            <a:r>
              <a:rPr lang="en-US" dirty="0">
                <a:latin typeface="Arial" charset="0"/>
              </a:rPr>
              <a:t>should be noted as a matter of record.</a:t>
            </a:r>
          </a:p>
          <a:p>
            <a:pPr eaLnBrk="1" hangingPunct="1"/>
            <a:endParaRPr lang="en-US" b="1" dirty="0">
              <a:latin typeface="Arial" charset="0"/>
            </a:endParaRPr>
          </a:p>
          <a:p>
            <a:pPr eaLnBrk="1" hangingPunct="1"/>
            <a:endParaRPr lang="en-US" sz="1600" dirty="0">
              <a:latin typeface="Arial" charset="0"/>
            </a:endParaRPr>
          </a:p>
          <a:p>
            <a:pPr eaLnBrk="1" hangingPunct="1"/>
            <a:endParaRPr lang="en-US" sz="1600" dirty="0">
              <a:latin typeface="Arial" charset="0"/>
            </a:endParaRPr>
          </a:p>
          <a:p>
            <a:pPr eaLnBrk="1" hangingPunct="1"/>
            <a:endParaRPr lang="en-US" sz="1600" dirty="0">
              <a:latin typeface="Arial" charset="0"/>
            </a:endParaRPr>
          </a:p>
        </p:txBody>
      </p:sp>
      <p:sp>
        <p:nvSpPr>
          <p:cNvPr id="12290" name="Slide Number Placeholder 3"/>
          <p:cNvSpPr>
            <a:spLocks noGrp="1"/>
          </p:cNvSpPr>
          <p:nvPr>
            <p:ph type="sldNum" sz="quarter" idx="12"/>
          </p:nvPr>
        </p:nvSpPr>
        <p:spPr>
          <a:prstGeom prst="rect">
            <a:avLst/>
          </a:prstGeom>
          <a:noFill/>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lgn="ctr">
              <a:defRPr>
                <a:solidFill>
                  <a:schemeClr val="tx1"/>
                </a:solidFill>
                <a:latin typeface="Arial" charset="0"/>
                <a:ea typeface="ＭＳ Ｐゴシック" charset="0"/>
              </a:defRPr>
            </a:lvl1pPr>
            <a:lvl2pPr marL="742950" indent="-285750" algn="ctr">
              <a:defRPr>
                <a:solidFill>
                  <a:schemeClr val="tx1"/>
                </a:solidFill>
                <a:latin typeface="Arial" charset="0"/>
                <a:ea typeface="ＭＳ Ｐゴシック" charset="0"/>
              </a:defRPr>
            </a:lvl2pPr>
            <a:lvl3pPr marL="1143000" indent="-228600" algn="ctr">
              <a:defRPr>
                <a:solidFill>
                  <a:schemeClr val="tx1"/>
                </a:solidFill>
                <a:latin typeface="Arial" charset="0"/>
                <a:ea typeface="ＭＳ Ｐゴシック" charset="0"/>
              </a:defRPr>
            </a:lvl3pPr>
            <a:lvl4pPr marL="1600200" indent="-228600" algn="ctr">
              <a:defRPr>
                <a:solidFill>
                  <a:schemeClr val="tx1"/>
                </a:solidFill>
                <a:latin typeface="Arial" charset="0"/>
                <a:ea typeface="ＭＳ Ｐゴシック" charset="0"/>
              </a:defRPr>
            </a:lvl4pPr>
            <a:lvl5pPr marL="2057400" indent="-228600" algn="ctr">
              <a:defRPr>
                <a:solidFill>
                  <a:schemeClr val="tx1"/>
                </a:solidFill>
                <a:latin typeface="Arial" charset="0"/>
                <a:ea typeface="ＭＳ Ｐゴシック" charset="0"/>
              </a:defRPr>
            </a:lvl5pPr>
            <a:lvl6pPr marL="2514600" indent="-228600" algn="ctr" eaLnBrk="0" fontAlgn="base" hangingPunct="0">
              <a:spcBef>
                <a:spcPct val="0"/>
              </a:spcBef>
              <a:spcAft>
                <a:spcPct val="0"/>
              </a:spcAft>
              <a:defRPr>
                <a:solidFill>
                  <a:schemeClr val="tx1"/>
                </a:solidFill>
                <a:latin typeface="Arial" charset="0"/>
                <a:ea typeface="ＭＳ Ｐゴシック" charset="0"/>
              </a:defRPr>
            </a:lvl6pPr>
            <a:lvl7pPr marL="2971800" indent="-228600" algn="ctr" eaLnBrk="0" fontAlgn="base" hangingPunct="0">
              <a:spcBef>
                <a:spcPct val="0"/>
              </a:spcBef>
              <a:spcAft>
                <a:spcPct val="0"/>
              </a:spcAft>
              <a:defRPr>
                <a:solidFill>
                  <a:schemeClr val="tx1"/>
                </a:solidFill>
                <a:latin typeface="Arial" charset="0"/>
                <a:ea typeface="ＭＳ Ｐゴシック" charset="0"/>
              </a:defRPr>
            </a:lvl7pPr>
            <a:lvl8pPr marL="3429000" indent="-228600" algn="ctr" eaLnBrk="0" fontAlgn="base" hangingPunct="0">
              <a:spcBef>
                <a:spcPct val="0"/>
              </a:spcBef>
              <a:spcAft>
                <a:spcPct val="0"/>
              </a:spcAft>
              <a:defRPr>
                <a:solidFill>
                  <a:schemeClr val="tx1"/>
                </a:solidFill>
                <a:latin typeface="Arial" charset="0"/>
                <a:ea typeface="ＭＳ Ｐゴシック" charset="0"/>
              </a:defRPr>
            </a:lvl8pPr>
            <a:lvl9pPr marL="3886200" indent="-228600" algn="ctr" eaLnBrk="0" fontAlgn="base" hangingPunct="0">
              <a:spcBef>
                <a:spcPct val="0"/>
              </a:spcBef>
              <a:spcAft>
                <a:spcPct val="0"/>
              </a:spcAft>
              <a:defRPr>
                <a:solidFill>
                  <a:schemeClr val="tx1"/>
                </a:solidFill>
                <a:latin typeface="Arial" charset="0"/>
                <a:ea typeface="ＭＳ Ｐゴシック" charset="0"/>
              </a:defRPr>
            </a:lvl9pPr>
          </a:lstStyle>
          <a:p>
            <a:pPr algn="r"/>
            <a:fld id="{D28D2B54-99EB-BF44-A74F-325D94FBF991}" type="slidenum">
              <a:rPr lang="en-US">
                <a:solidFill>
                  <a:srgbClr val="618DD1"/>
                </a:solidFill>
              </a:rPr>
              <a:pPr algn="r"/>
              <a:t>9</a:t>
            </a:fld>
            <a:endParaRPr lang="en-US" dirty="0">
              <a:solidFill>
                <a:srgbClr val="618DD1"/>
              </a:solidFill>
            </a:endParaRPr>
          </a:p>
        </p:txBody>
      </p:sp>
    </p:spTree>
    <p:extLst>
      <p:ext uri="{BB962C8B-B14F-4D97-AF65-F5344CB8AC3E}">
        <p14:creationId xmlns:p14="http://schemas.microsoft.com/office/powerpoint/2010/main" val="429066062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Knowledge Center Design">
  <a:themeElements>
    <a:clrScheme name="Knowledge Center">
      <a:dk1>
        <a:srgbClr val="545454"/>
      </a:dk1>
      <a:lt1>
        <a:srgbClr val="FFFFFF"/>
      </a:lt1>
      <a:dk2>
        <a:srgbClr val="009999"/>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515151"/>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Consultation - Updated v02" id="{93D19228-21C3-A146-A102-EC192BA54050}" vid="{900BB579-5B76-7144-AAC2-FC221A8515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o" ma:contentTypeID="0x010100D498E3B5FFCD034496A5CDDBC1263685" ma:contentTypeVersion="5" ma:contentTypeDescription="Crie um novo documento." ma:contentTypeScope="" ma:versionID="5f043e6a73cd037c28f3035779ea60e9">
  <xsd:schema xmlns:xsd="http://www.w3.org/2001/XMLSchema" xmlns:xs="http://www.w3.org/2001/XMLSchema" xmlns:p="http://schemas.microsoft.com/office/2006/metadata/properties" xmlns:ns2="0e47ee16-4b56-425a-a844-6d7f0a41ed01" xmlns:ns3="01196ced-fa4b-42fe-b68d-d168b607c104" targetNamespace="http://schemas.microsoft.com/office/2006/metadata/properties" ma:root="true" ma:fieldsID="0b323e7109800ec08caa7299ef43cb94" ns2:_="" ns3:_="">
    <xsd:import namespace="0e47ee16-4b56-425a-a844-6d7f0a41ed01"/>
    <xsd:import namespace="01196ced-fa4b-42fe-b68d-d168b607c104"/>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47ee16-4b56-425a-a844-6d7f0a41ed01"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AutoTags" ma:index="12" nillable="true" ma:displayName="MediaServiceAutoTags" ma:description=""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1196ced-fa4b-42fe-b68d-d168b607c104" elementFormDefault="qualified">
    <xsd:import namespace="http://schemas.microsoft.com/office/2006/documentManagement/types"/>
    <xsd:import namespace="http://schemas.microsoft.com/office/infopath/2007/PartnerControls"/>
    <xsd:element name="SharedWithUsers" ma:index="10" nillable="true" ma:displayName="Compartilhado com"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Detalhes de Compartilhado Com"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AE858AF-7EB9-45F8-80DF-3EFD0977E2F8}"/>
</file>

<file path=customXml/itemProps2.xml><?xml version="1.0" encoding="utf-8"?>
<ds:datastoreItem xmlns:ds="http://schemas.openxmlformats.org/officeDocument/2006/customXml" ds:itemID="{E81AFC19-1335-44D2-BBD9-215406902A6F}"/>
</file>

<file path=customXml/itemProps3.xml><?xml version="1.0" encoding="utf-8"?>
<ds:datastoreItem xmlns:ds="http://schemas.openxmlformats.org/officeDocument/2006/customXml" ds:itemID="{1AE858AF-7EB9-45F8-80DF-3EFD0977E2F8}">
  <ds:schemaRefs>
    <ds:schemaRef ds:uri="http://schemas.microsoft.com/sharepoint/v3/contenttype/forms"/>
  </ds:schemaRefs>
</ds:datastoreItem>
</file>

<file path=customXml/itemProps4.xml><?xml version="1.0" encoding="utf-8"?>
<ds:datastoreItem xmlns:ds="http://schemas.openxmlformats.org/officeDocument/2006/customXml" ds:itemID="{CEB2167E-097B-413B-99F7-44D2F4E7EF6A}"/>
</file>

<file path=docProps/app.xml><?xml version="1.0" encoding="utf-8"?>
<Properties xmlns="http://schemas.openxmlformats.org/officeDocument/2006/extended-properties" xmlns:vt="http://schemas.openxmlformats.org/officeDocument/2006/docPropsVTypes">
  <Template>Consultation - Updated v2</Template>
  <TotalTime>5</TotalTime>
  <Words>1222</Words>
  <Application>Microsoft Macintosh PowerPoint</Application>
  <PresentationFormat>On-screen Show (4:3)</PresentationFormat>
  <Paragraphs>204</Paragraphs>
  <Slides>31</Slides>
  <Notes>30</Notes>
  <HiddenSlides>0</HiddenSlides>
  <MMClips>0</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Knowledge Center Design</vt:lpstr>
      <vt:lpstr>Performance Management</vt:lpstr>
      <vt:lpstr>Introduction</vt:lpstr>
      <vt:lpstr>Agenda</vt:lpstr>
      <vt:lpstr>Performance Appraisal versus Performance Management</vt:lpstr>
      <vt:lpstr>Performance Management Continuum</vt:lpstr>
      <vt:lpstr>Questions? Comments?</vt:lpstr>
      <vt:lpstr>Planning for Appraisals</vt:lpstr>
      <vt:lpstr>Planning for Appraisals (cont.)</vt:lpstr>
      <vt:lpstr>Planning for Appraisals (cont.)</vt:lpstr>
      <vt:lpstr>Planning for Appraisals (cont.)</vt:lpstr>
      <vt:lpstr>Questions? Comments?</vt:lpstr>
      <vt:lpstr>Developing Ongoing Performance Communication</vt:lpstr>
      <vt:lpstr>Developing Ongoing Performance Communication (cont.)</vt:lpstr>
      <vt:lpstr>Questions? Comments?</vt:lpstr>
      <vt:lpstr>Setting Goals and Objectives</vt:lpstr>
      <vt:lpstr>Setting Goals and Objectives (cont.)</vt:lpstr>
      <vt:lpstr>Setting Goals and Objectives (cont.)</vt:lpstr>
      <vt:lpstr>Questions? Comments?</vt:lpstr>
      <vt:lpstr>Ratings</vt:lpstr>
      <vt:lpstr>Ratings (cont.)</vt:lpstr>
      <vt:lpstr>Ratings (cont.)</vt:lpstr>
      <vt:lpstr>Ratings (cont.)</vt:lpstr>
      <vt:lpstr>Ratings (cont.)</vt:lpstr>
      <vt:lpstr>Questions? Comments?</vt:lpstr>
      <vt:lpstr>Rating Perils</vt:lpstr>
      <vt:lpstr>Rating Perils (cont.)</vt:lpstr>
      <vt:lpstr>Rating Perils (cont.)</vt:lpstr>
      <vt:lpstr>Questions? Comments?</vt:lpstr>
      <vt:lpstr>Summary</vt:lpstr>
      <vt:lpstr>Questions? Comments?</vt:lpstr>
      <vt:lpstr>Training Evaluation</vt:lpstr>
    </vt:vector>
  </TitlesOfParts>
  <Company>SHRM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Performance Management</dc:title>
  <dc:creator>Northon, Lindsay</dc:creator>
  <cp:keywords/>
  <cp:lastModifiedBy>Marcel Pratte</cp:lastModifiedBy>
  <cp:revision>2</cp:revision>
  <dcterms:created xsi:type="dcterms:W3CDTF">2016-12-15T19:10:07Z</dcterms:created>
  <dcterms:modified xsi:type="dcterms:W3CDTF">2017-04-20T01:12:18Z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0x010100D498E3B5FFCD034496A5CDDBC1263685</vt:lpwstr>
  </property>
  <property fmtid="{D5CDD505-2E9C-101B-9397-08002B2CF9AE}" pid="3" name="_dlc_DocIdItemGuid">
    <vt:lpwstr>43b83bd8-66ca-45da-b0fe-0b1130854b00</vt:lpwstr>
  </property>
  <property fmtid="{D5CDD505-2E9C-101B-9397-08002B2CF9AE}" pid="4" name="TaxKeyword">
    <vt:lpwstr/>
  </property>
</Properties>
</file>

<file path=docProps/thumbnail.jpeg>
</file>